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9" r:id="rId2"/>
    <p:sldId id="256" r:id="rId3"/>
    <p:sldId id="257" r:id="rId4"/>
    <p:sldId id="290" r:id="rId5"/>
    <p:sldId id="289" r:id="rId6"/>
    <p:sldId id="258" r:id="rId7"/>
    <p:sldId id="263" r:id="rId8"/>
    <p:sldId id="284" r:id="rId9"/>
    <p:sldId id="285" r:id="rId10"/>
    <p:sldId id="286" r:id="rId11"/>
    <p:sldId id="273" r:id="rId12"/>
    <p:sldId id="287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72" r:id="rId24"/>
    <p:sldId id="288" r:id="rId25"/>
    <p:sldId id="264" r:id="rId26"/>
    <p:sldId id="265" r:id="rId27"/>
    <p:sldId id="260" r:id="rId2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2107E-E7C2-4238-8EBC-894833730DA7}" type="datetimeFigureOut">
              <a:rPr lang="de-DE" smtClean="0"/>
              <a:t>21.06.2016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A64EA-F2A8-4312-BAA6-F739ADEF52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9992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E5AD2-60E1-44DE-98E0-24886DCADA9E}" type="slidenum">
              <a:rPr lang="de-DE"/>
              <a:pPr/>
              <a:t>21</a:t>
            </a:fld>
            <a:endParaRPr lang="de-DE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3580-E320-4A63-A3A5-4AC679AED2DF}" type="datetimeFigureOut">
              <a:rPr lang="de-DE" smtClean="0"/>
              <a:t>21.06.2016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8756-AAFE-4F8B-937F-88D5533F36B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3580-E320-4A63-A3A5-4AC679AED2DF}" type="datetimeFigureOut">
              <a:rPr lang="de-DE" smtClean="0"/>
              <a:t>21.06.2016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8756-AAFE-4F8B-937F-88D5533F36B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3580-E320-4A63-A3A5-4AC679AED2DF}" type="datetimeFigureOut">
              <a:rPr lang="de-DE" smtClean="0"/>
              <a:t>21.06.2016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8756-AAFE-4F8B-937F-88D5533F36B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BDC9109-AA93-48FD-B0B2-EA8DF6AB4C36}" type="datetime1">
              <a:rPr lang="de-DE"/>
              <a:pPr/>
              <a:t>21.06.2016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FB VE  Ch. Ptach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F3A5CBB-76C7-45AA-8E06-08A003E8640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961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3580-E320-4A63-A3A5-4AC679AED2DF}" type="datetimeFigureOut">
              <a:rPr lang="de-DE" smtClean="0"/>
              <a:t>21.06.2016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8756-AAFE-4F8B-937F-88D5533F36B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3580-E320-4A63-A3A5-4AC679AED2DF}" type="datetimeFigureOut">
              <a:rPr lang="de-DE" smtClean="0"/>
              <a:t>21.06.2016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8756-AAFE-4F8B-937F-88D5533F36B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3580-E320-4A63-A3A5-4AC679AED2DF}" type="datetimeFigureOut">
              <a:rPr lang="de-DE" smtClean="0"/>
              <a:t>21.06.2016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8756-AAFE-4F8B-937F-88D5533F36B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3580-E320-4A63-A3A5-4AC679AED2DF}" type="datetimeFigureOut">
              <a:rPr lang="de-DE" smtClean="0"/>
              <a:t>21.06.2016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8756-AAFE-4F8B-937F-88D5533F36B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3580-E320-4A63-A3A5-4AC679AED2DF}" type="datetimeFigureOut">
              <a:rPr lang="de-DE" smtClean="0"/>
              <a:t>21.06.2016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8756-AAFE-4F8B-937F-88D5533F36B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3580-E320-4A63-A3A5-4AC679AED2DF}" type="datetimeFigureOut">
              <a:rPr lang="de-DE" smtClean="0"/>
              <a:t>21.06.2016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8756-AAFE-4F8B-937F-88D5533F36B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3580-E320-4A63-A3A5-4AC679AED2DF}" type="datetimeFigureOut">
              <a:rPr lang="de-DE" smtClean="0"/>
              <a:t>21.06.2016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8756-AAFE-4F8B-937F-88D5533F36B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3580-E320-4A63-A3A5-4AC679AED2DF}" type="datetimeFigureOut">
              <a:rPr lang="de-DE" smtClean="0"/>
              <a:t>21.06.2016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8756-AAFE-4F8B-937F-88D5533F36B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43580-E320-4A63-A3A5-4AC679AED2DF}" type="datetimeFigureOut">
              <a:rPr lang="de-DE" smtClean="0"/>
              <a:t>21.06.2016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88756-AAFE-4F8B-937F-88D5533F36B1}" type="slidenum">
              <a:rPr lang="de-DE" smtClean="0"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enzentrum-miesbach.de/index.php?showall=&amp;start=5" TargetMode="External"/><Relationship Id="rId2" Type="http://schemas.openxmlformats.org/officeDocument/2006/relationships/hyperlink" Target="http://www.medienzentrum-miesbach.de/index.php?showall=&amp;start=6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enzentrum-miesbach.de/index.php?showall=&amp;start=6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ozenten.alp.dillingen.de/2.8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ldungsmedien-online.de/merkur4/b67/prog/(X(1)S(twevjrhfazayd4zin1e4uahe))/wm.aspx?AspxAutoDetectCookieSupport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ozenten.alp.dillingen.de/2.8/images/PDF/Erste_Hilfe/eh-angebote_der_bayerischen_hilfsorganisationen-handreichung_fuer_schulen.pdf" TargetMode="External"/><Relationship Id="rId2" Type="http://schemas.openxmlformats.org/officeDocument/2006/relationships/hyperlink" Target="http://dozenten.alp.dillingen.de/2.8/index.php/material/erste-hilf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zenten.alp.dillingen.de/2.8/images/stories/VSE/PDF/ssd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enzentrum-miesbach.de/index.php/VSE%20Fallbeispiele%20mit%20Filmen/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kationen.dguv.de/dguv/pdf/10002/v-s1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Dienstbesprechung</a:t>
            </a:r>
            <a:br>
              <a:rPr lang="de-DE" b="1" dirty="0" smtClean="0"/>
            </a:br>
            <a:r>
              <a:rPr lang="de-DE" b="1" dirty="0" smtClean="0"/>
              <a:t>für Verkehrs- und Sicherheitslehrer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solidFill>
            <a:schemeClr val="tx1"/>
          </a:solidFill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de-DE" sz="48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de-DE" sz="4800" dirty="0" smtClean="0">
                <a:solidFill>
                  <a:schemeClr val="bg1"/>
                </a:solidFill>
              </a:rPr>
              <a:t>am 22.06.2016</a:t>
            </a:r>
          </a:p>
          <a:p>
            <a:pPr algn="ctr">
              <a:buNone/>
            </a:pPr>
            <a:r>
              <a:rPr lang="de-DE" sz="5600" dirty="0">
                <a:solidFill>
                  <a:schemeClr val="bg1"/>
                </a:solidFill>
              </a:rPr>
              <a:t>i</a:t>
            </a:r>
            <a:r>
              <a:rPr lang="de-DE" sz="5600" dirty="0" smtClean="0">
                <a:solidFill>
                  <a:schemeClr val="bg1"/>
                </a:solidFill>
              </a:rPr>
              <a:t>n Miesbach</a:t>
            </a:r>
          </a:p>
          <a:p>
            <a:pPr algn="ctr">
              <a:buNone/>
            </a:pPr>
            <a:endParaRPr lang="de-DE" sz="34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de-DE" sz="3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de-DE" sz="3400" b="1" dirty="0" smtClean="0">
                <a:solidFill>
                  <a:schemeClr val="bg1"/>
                </a:solidFill>
              </a:rPr>
              <a:t>Material zum Download:</a:t>
            </a:r>
          </a:p>
          <a:p>
            <a:pPr>
              <a:buNone/>
            </a:pPr>
            <a:r>
              <a:rPr lang="de-DE" sz="2900" b="1" dirty="0">
                <a:solidFill>
                  <a:schemeClr val="bg1"/>
                </a:solidFill>
                <a:hlinkClick r:id="rId2"/>
              </a:rPr>
              <a:t>http://www.medienzentrum-miesbach.de/index.php?showall=&amp;</a:t>
            </a:r>
            <a:r>
              <a:rPr lang="de-DE" sz="2900" b="1" dirty="0" smtClean="0">
                <a:solidFill>
                  <a:schemeClr val="bg1"/>
                </a:solidFill>
                <a:hlinkClick r:id="rId2"/>
              </a:rPr>
              <a:t>start=6</a:t>
            </a:r>
            <a:endParaRPr lang="de-DE" sz="29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de-DE" sz="2900" b="1" dirty="0" smtClean="0">
                <a:solidFill>
                  <a:schemeClr val="bg1"/>
                </a:solidFill>
              </a:rPr>
              <a:t>und</a:t>
            </a:r>
          </a:p>
          <a:p>
            <a:pPr>
              <a:buNone/>
            </a:pPr>
            <a:r>
              <a:rPr lang="de-DE" sz="2900" dirty="0">
                <a:hlinkClick r:id="rId3"/>
              </a:rPr>
              <a:t>http://www.medienzentrum-miesbach.de/index.php?showall=&amp;</a:t>
            </a:r>
            <a:r>
              <a:rPr lang="de-DE" sz="2900" dirty="0" smtClean="0">
                <a:hlinkClick r:id="rId3"/>
              </a:rPr>
              <a:t>start=5</a:t>
            </a:r>
            <a:endParaRPr lang="de-DE" sz="2900" dirty="0" smtClean="0"/>
          </a:p>
          <a:p>
            <a:pPr>
              <a:buNone/>
            </a:pPr>
            <a:endParaRPr lang="de-DE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C5C5-DC6E-4BD8-BCAC-F8FA273B8ECB}" type="datetime1">
              <a:rPr lang="de-DE"/>
              <a:pPr/>
              <a:t>21.06.2016</a:t>
            </a:fld>
            <a:endParaRPr lang="de-DE"/>
          </a:p>
        </p:txBody>
      </p:sp>
      <p:sp>
        <p:nvSpPr>
          <p:cNvPr id="2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FB VE  Ch. Ptach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de-DE" sz="2800">
                <a:solidFill>
                  <a:srgbClr val="FFFF00"/>
                </a:solidFill>
              </a:rPr>
              <a:t>Sicherheitstechniken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276600" y="19050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38200" y="1752600"/>
            <a:ext cx="25908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>
                <a:solidFill>
                  <a:srgbClr val="FFFF00"/>
                </a:solidFill>
              </a:rPr>
              <a:t>1. Gefahren-beseitigung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429000" y="1752600"/>
            <a:ext cx="25908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>
                <a:solidFill>
                  <a:srgbClr val="FFFF00"/>
                </a:solidFill>
              </a:rPr>
              <a:t>2. Trennung von Mensch </a:t>
            </a:r>
            <a:r>
              <a:rPr lang="de-DE" sz="2000">
                <a:solidFill>
                  <a:srgbClr val="FFFF00"/>
                </a:solidFill>
              </a:rPr>
              <a:t>und</a:t>
            </a:r>
            <a:r>
              <a:rPr lang="de-DE">
                <a:solidFill>
                  <a:srgbClr val="FFFF00"/>
                </a:solidFill>
              </a:rPr>
              <a:t> Gefahr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019800" y="1752600"/>
            <a:ext cx="25908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>
                <a:solidFill>
                  <a:srgbClr val="FFFF00"/>
                </a:solidFill>
              </a:rPr>
              <a:t>3. Auf Gefahren hinweisen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838200" y="3810000"/>
            <a:ext cx="2590800" cy="172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de-DE" sz="1600">
                <a:solidFill>
                  <a:srgbClr val="FFFF00"/>
                </a:solidFill>
              </a:rPr>
              <a:t>z.B.</a:t>
            </a:r>
            <a:r>
              <a:rPr lang="de-DE" sz="2000">
                <a:solidFill>
                  <a:srgbClr val="FFFF00"/>
                </a:solidFill>
              </a:rPr>
              <a:t>: - </a:t>
            </a:r>
            <a:r>
              <a:rPr lang="de-DE" sz="1800">
                <a:solidFill>
                  <a:srgbClr val="FFFF00"/>
                </a:solidFill>
              </a:rPr>
              <a:t>gefährliche </a:t>
            </a:r>
          </a:p>
          <a:p>
            <a:pPr>
              <a:spcBef>
                <a:spcPct val="20000"/>
              </a:spcBef>
            </a:pPr>
            <a:r>
              <a:rPr lang="de-DE" sz="1800">
                <a:solidFill>
                  <a:srgbClr val="FFFF00"/>
                </a:solidFill>
              </a:rPr>
              <a:t>          Arbeitsverfahren   </a:t>
            </a:r>
          </a:p>
          <a:p>
            <a:pPr>
              <a:spcBef>
                <a:spcPct val="20000"/>
              </a:spcBef>
            </a:pPr>
            <a:r>
              <a:rPr lang="de-DE" sz="1800">
                <a:solidFill>
                  <a:srgbClr val="FFFF00"/>
                </a:solidFill>
              </a:rPr>
              <a:t>          ersetzen</a:t>
            </a:r>
          </a:p>
          <a:p>
            <a:pPr>
              <a:spcBef>
                <a:spcPct val="20000"/>
              </a:spcBef>
            </a:pPr>
            <a:r>
              <a:rPr lang="de-DE" sz="1800">
                <a:solidFill>
                  <a:srgbClr val="FFFF00"/>
                </a:solidFill>
              </a:rPr>
              <a:t>       - Verkehrswege </a:t>
            </a:r>
          </a:p>
          <a:p>
            <a:pPr>
              <a:spcBef>
                <a:spcPct val="20000"/>
              </a:spcBef>
            </a:pPr>
            <a:r>
              <a:rPr lang="de-DE" sz="1800">
                <a:solidFill>
                  <a:srgbClr val="FFFF00"/>
                </a:solidFill>
              </a:rPr>
              <a:t>          freihalten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019800" y="2590800"/>
            <a:ext cx="2590800" cy="1166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de-DE" sz="110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2800">
                <a:solidFill>
                  <a:srgbClr val="FFFF00"/>
                </a:solidFill>
              </a:rPr>
              <a:t>  G           M </a:t>
            </a:r>
          </a:p>
          <a:p>
            <a:pPr>
              <a:spcBef>
                <a:spcPct val="20000"/>
              </a:spcBef>
            </a:pPr>
            <a:endParaRPr lang="de-DE" sz="1400">
              <a:solidFill>
                <a:srgbClr val="FFFF00"/>
              </a:solidFill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209800" y="1143000"/>
            <a:ext cx="586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G = Gefahr                                              M = Mensch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838200" y="2590800"/>
            <a:ext cx="2590800" cy="1169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100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2000">
                <a:solidFill>
                  <a:srgbClr val="FFFF00"/>
                </a:solidFill>
              </a:rPr>
              <a:t>    </a:t>
            </a:r>
            <a:r>
              <a:rPr lang="de-DE" sz="2800">
                <a:solidFill>
                  <a:srgbClr val="FFFF00"/>
                </a:solidFill>
              </a:rPr>
              <a:t>G               M 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rgbClr val="FFFF00"/>
              </a:solidFill>
            </a:endParaRP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1676400" y="3200400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429000" y="2590800"/>
            <a:ext cx="2590800" cy="1169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>
                <a:solidFill>
                  <a:srgbClr val="FFFF00"/>
                </a:solidFill>
              </a:rPr>
              <a:t>   G               M</a:t>
            </a:r>
            <a:endParaRPr lang="de-DE" sz="200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2800">
                <a:solidFill>
                  <a:srgbClr val="FFFF00"/>
                </a:solidFill>
              </a:rPr>
              <a:t>  (G)             M</a:t>
            </a:r>
            <a:endParaRPr lang="de-DE" sz="2000">
              <a:solidFill>
                <a:srgbClr val="FFFF00"/>
              </a:solidFill>
            </a:endParaRP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4191000" y="28956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4572000" y="2667000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4267200" y="35052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3429000" y="3810000"/>
            <a:ext cx="2590800" cy="1719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FF00"/>
                </a:solidFill>
              </a:rPr>
              <a:t>z.B.</a:t>
            </a:r>
          </a:p>
          <a:p>
            <a:pPr>
              <a:spcBef>
                <a:spcPct val="50000"/>
              </a:spcBef>
            </a:pPr>
            <a:r>
              <a:rPr lang="de-DE" sz="1800">
                <a:solidFill>
                  <a:srgbClr val="FFFF00"/>
                </a:solidFill>
              </a:rPr>
              <a:t>-Sicherheitsabstand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de-DE" sz="1800">
                <a:solidFill>
                  <a:srgbClr val="FFFF00"/>
                </a:solidFill>
              </a:rPr>
              <a:t>Schutzeinrichtung</a:t>
            </a:r>
          </a:p>
          <a:p>
            <a:pPr>
              <a:spcBef>
                <a:spcPct val="50000"/>
              </a:spcBef>
            </a:pPr>
            <a:endParaRPr lang="de-DE">
              <a:solidFill>
                <a:srgbClr val="FFFF00"/>
              </a:solidFill>
            </a:endParaRPr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6629400" y="3276600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5143" name="Picture 23" descr="C:\Programme\Gemeinsame Dateien\Microsoft Shared\Clipart\cagcat50\BD04924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667000"/>
            <a:ext cx="528638" cy="71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6019800" y="3810000"/>
            <a:ext cx="2590800" cy="1717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FF00"/>
                </a:solidFill>
              </a:rPr>
              <a:t>z.B.</a:t>
            </a:r>
          </a:p>
          <a:p>
            <a:pPr>
              <a:spcBef>
                <a:spcPct val="50000"/>
              </a:spcBef>
            </a:pPr>
            <a:r>
              <a:rPr lang="de-DE" sz="4000" b="1">
                <a:solidFill>
                  <a:srgbClr val="FFFF00"/>
                </a:solidFill>
              </a:rPr>
              <a:t>. . .</a:t>
            </a:r>
          </a:p>
          <a:p>
            <a:pPr>
              <a:spcBef>
                <a:spcPct val="50000"/>
              </a:spcBef>
            </a:pPr>
            <a:endParaRPr lang="de-DE" sz="2000">
              <a:solidFill>
                <a:srgbClr val="FFFF00"/>
              </a:solidFill>
            </a:endParaRPr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1066800" y="3048000"/>
            <a:ext cx="457200" cy="3810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 flipV="1">
            <a:off x="1066800" y="2971800"/>
            <a:ext cx="533400" cy="457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838200" y="5562600"/>
            <a:ext cx="7772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rgbClr val="FFFF00"/>
                </a:solidFill>
              </a:rPr>
              <a:t>4. Persönliche Schutzausrüstung        G             (M)</a:t>
            </a:r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5791200" y="5791200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67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  <p:bldP spid="5124" grpId="0" autoUpdateAnimBg="0"/>
      <p:bldP spid="5125" grpId="0" animBg="1" autoUpdateAnimBg="0"/>
      <p:bldP spid="5126" grpId="0" animBg="1" autoUpdateAnimBg="0"/>
      <p:bldP spid="5127" grpId="0" animBg="1" autoUpdateAnimBg="0"/>
      <p:bldP spid="5128" grpId="0" animBg="1" autoUpdateAnimBg="0"/>
      <p:bldP spid="5130" grpId="0" animBg="1" autoUpdateAnimBg="0"/>
      <p:bldP spid="5131" grpId="0" autoUpdateAnimBg="0"/>
      <p:bldP spid="5132" grpId="0" animBg="1" autoUpdateAnimBg="0"/>
      <p:bldP spid="5133" grpId="0" animBg="1"/>
      <p:bldP spid="5134" grpId="0" animBg="1" autoUpdateAnimBg="0"/>
      <p:bldP spid="5135" grpId="0" animBg="1"/>
      <p:bldP spid="5136" grpId="0" animBg="1"/>
      <p:bldP spid="5137" grpId="0" animBg="1"/>
      <p:bldP spid="5140" grpId="0" animBg="1" autoUpdateAnimBg="0"/>
      <p:bldP spid="5141" grpId="0" animBg="1"/>
      <p:bldP spid="5144" grpId="0" animBg="1" autoUpdateAnimBg="0"/>
      <p:bldP spid="5145" grpId="0" animBg="1"/>
      <p:bldP spid="5146" grpId="0" animBg="1"/>
      <p:bldP spid="5147" grpId="0" animBg="1" autoUpdateAnimBg="0"/>
      <p:bldP spid="514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6B55-2E8F-43AB-8928-EF53FEBEEF7F}" type="datetime1">
              <a:rPr lang="de-DE" sz="1000"/>
              <a:pPr/>
              <a:t>21.06.2016</a:t>
            </a:fld>
            <a:endParaRPr lang="de-DE" sz="1000"/>
          </a:p>
        </p:txBody>
      </p:sp>
      <p:sp>
        <p:nvSpPr>
          <p:cNvPr id="12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000" dirty="0"/>
              <a:t>FB VE  </a:t>
            </a:r>
            <a:r>
              <a:rPr lang="de-DE" sz="1000" dirty="0" err="1"/>
              <a:t>Ch</a:t>
            </a:r>
            <a:r>
              <a:rPr lang="de-DE" sz="1000" dirty="0"/>
              <a:t>. Ptach                    </a:t>
            </a:r>
          </a:p>
        </p:txBody>
      </p:sp>
      <p:sp>
        <p:nvSpPr>
          <p:cNvPr id="13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97DF-8DF0-4D36-AFA5-5AA83C936EDF}" type="slidenum">
              <a:rPr lang="de-DE"/>
              <a:pPr/>
              <a:t>11</a:t>
            </a:fld>
            <a:endParaRPr lang="de-DE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solidFill>
                  <a:srgbClr val="FFFF99"/>
                </a:solidFill>
              </a:rPr>
              <a:t>Sicherheit in der Schule und gesetzliche Unfallversicherung</a:t>
            </a:r>
          </a:p>
        </p:txBody>
      </p:sp>
      <p:pic>
        <p:nvPicPr>
          <p:cNvPr id="3082" name="Picture 10" descr="G:\503\Fotos\PICT088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81600" y="-3886200"/>
            <a:ext cx="1917700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G:\503\Fotos\PICT088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81600" y="-3886200"/>
            <a:ext cx="12700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G:\503\Fotos\PICT0882.JPG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81600" y="-3886200"/>
            <a:ext cx="2349500" cy="176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1" name="Picture 19" descr="G:\503\Fotos\PICT088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114800"/>
            <a:ext cx="2438400" cy="183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C:\Dokumente und Einstellungen\Besitzer\Eigene Dateien\Eigene Bilder\Rad+Ra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133600"/>
            <a:ext cx="1296988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3" name="Picture 21" descr="C:\Dokumente und Einstellungen\Besitzer\Eigene Dateien\Eigene Bilder\SSD_Tasche_w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33600"/>
            <a:ext cx="274320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4" name="Picture 22" descr="C:\Dokumente und Einstellungen\Besitzer\Eigene Dateien\Eigene Bilder\schulw2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114800"/>
            <a:ext cx="13716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5" name="Picture 23" descr="C:\Dokumente und Einstellungen\Besitzer\Eigene Dateien\Eigene Bilder\Schulsanis_Schulhof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819400"/>
            <a:ext cx="2895600" cy="217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64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>
            <a:normAutofit/>
          </a:bodyPr>
          <a:lstStyle/>
          <a:p>
            <a:r>
              <a:rPr lang="de-DE" dirty="0"/>
              <a:t>Sicherheit in der Schule und gesetzliche Unfallversicherung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5014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9F0F-B7EE-43A6-BAE4-2936DBE55158}" type="datetime1">
              <a:rPr lang="de-DE" sz="1000"/>
              <a:pPr/>
              <a:t>21.06.2016</a:t>
            </a:fld>
            <a:endParaRPr lang="de-DE" sz="1000" dirty="0"/>
          </a:p>
        </p:txBody>
      </p:sp>
      <p:sp>
        <p:nvSpPr>
          <p:cNvPr id="1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000" dirty="0"/>
              <a:t>FB VE  </a:t>
            </a:r>
            <a:r>
              <a:rPr lang="de-DE" sz="1000" dirty="0" err="1"/>
              <a:t>Ch</a:t>
            </a:r>
            <a:r>
              <a:rPr lang="de-DE" sz="1000" dirty="0"/>
              <a:t>. Ptach                    </a:t>
            </a:r>
          </a:p>
        </p:txBody>
      </p:sp>
      <p:sp>
        <p:nvSpPr>
          <p:cNvPr id="1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628AC-E0DF-47C1-AACE-B82291F6EB0E}" type="slidenum">
              <a:rPr lang="de-DE"/>
              <a:pPr/>
              <a:t>13</a:t>
            </a:fld>
            <a:endParaRPr lang="de-DE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Sicherheit in der Schule und gesetzliche Unfallversicherung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14600"/>
            <a:ext cx="3810000" cy="533400"/>
          </a:xfrm>
        </p:spPr>
        <p:txBody>
          <a:bodyPr/>
          <a:lstStyle/>
          <a:p>
            <a:r>
              <a:rPr lang="de-DE" sz="2400"/>
              <a:t>Wer?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3733800" y="2514600"/>
            <a:ext cx="3810000" cy="609600"/>
          </a:xfrm>
        </p:spPr>
        <p:txBody>
          <a:bodyPr/>
          <a:lstStyle/>
          <a:p>
            <a:r>
              <a:rPr lang="de-DE" sz="2400"/>
              <a:t>Schüler, Lehrer, Personal</a:t>
            </a:r>
          </a:p>
          <a:p>
            <a:endParaRPr lang="de-DE" sz="2400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762000" y="19050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>
                <a:solidFill>
                  <a:srgbClr val="99FF66"/>
                </a:solidFill>
              </a:rPr>
              <a:t>1. Gesetzliche Unfallversicherung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685800" y="3048000"/>
            <a:ext cx="3810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/>
              <a:t>Wann?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685800" y="3581400"/>
            <a:ext cx="3810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/>
              <a:t>Wo?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685800" y="4191000"/>
            <a:ext cx="3810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/>
              <a:t>Bei wem?</a:t>
            </a: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685800" y="4724400"/>
            <a:ext cx="3810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/>
              <a:t>Aufgaben und</a:t>
            </a:r>
          </a:p>
          <a:p>
            <a:pPr marL="342900" indent="-342900">
              <a:spcBef>
                <a:spcPct val="20000"/>
              </a:spcBef>
            </a:pPr>
            <a:r>
              <a:rPr lang="de-DE"/>
              <a:t>     Befugnisse</a:t>
            </a:r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3733800" y="3048000"/>
            <a:ext cx="411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/>
              <a:t>Schulische Veranstaltungen</a:t>
            </a: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3733800" y="3581400"/>
            <a:ext cx="381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/>
              <a:t>Schule + Schulweg </a:t>
            </a:r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3733800" y="4191000"/>
            <a:ext cx="381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dirty="0" smtClean="0"/>
              <a:t>KUVB</a:t>
            </a:r>
            <a:endParaRPr lang="de-DE" dirty="0"/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3733800" y="4724400"/>
            <a:ext cx="44958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/>
              <a:t>Unfallverhütungsvorschriften</a:t>
            </a:r>
          </a:p>
          <a:p>
            <a:pPr marL="342900" indent="-342900">
              <a:spcBef>
                <a:spcPct val="20000"/>
              </a:spcBef>
            </a:pPr>
            <a:r>
              <a:rPr lang="de-DE"/>
              <a:t>	Anordnung von Maßnahmen</a:t>
            </a:r>
          </a:p>
          <a:p>
            <a:pPr marL="342900" indent="-342900">
              <a:spcBef>
                <a:spcPct val="20000"/>
              </a:spcBef>
            </a:pPr>
            <a:r>
              <a:rPr lang="de-DE"/>
              <a:t>     Beratung, Information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685800" y="381000"/>
            <a:ext cx="2286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dirty="0" err="1"/>
              <a:t>KMBek</a:t>
            </a:r>
            <a:r>
              <a:rPr lang="de-DE" sz="1200" dirty="0"/>
              <a:t>. Vom 11.12.2002</a:t>
            </a:r>
          </a:p>
        </p:txBody>
      </p:sp>
    </p:spTree>
    <p:extLst>
      <p:ext uri="{BB962C8B-B14F-4D97-AF65-F5344CB8AC3E}">
        <p14:creationId xmlns:p14="http://schemas.microsoft.com/office/powerpoint/2010/main" val="202833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build="p" autoUpdateAnimBg="0"/>
      <p:bldP spid="4110" grpId="0" build="p" autoUpdateAnimBg="0"/>
      <p:bldP spid="4105" grpId="0"/>
      <p:bldP spid="4112" grpId="0" build="p" autoUpdateAnimBg="0"/>
      <p:bldP spid="4113" grpId="0" build="p" autoUpdateAnimBg="0"/>
      <p:bldP spid="4114" grpId="0" build="p" autoUpdateAnimBg="0"/>
      <p:bldP spid="4115" grpId="0" build="p" autoUpdateAnimBg="0"/>
      <p:bldP spid="4117" grpId="0" build="p" autoUpdateAnimBg="0"/>
      <p:bldP spid="4118" grpId="0" build="p" autoUpdateAnimBg="0"/>
      <p:bldP spid="4119" grpId="0" build="p" autoUpdateAnimBg="0"/>
      <p:bldP spid="4120" grpId="0" build="p" autoUpdateAnimBg="0"/>
      <p:bldP spid="41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F81E-BE54-479D-838F-3DCD6909184E}" type="datetime1">
              <a:rPr lang="de-DE" sz="1000"/>
              <a:pPr/>
              <a:t>21.06.2016</a:t>
            </a:fld>
            <a:endParaRPr lang="de-DE" sz="1000" dirty="0"/>
          </a:p>
        </p:txBody>
      </p:sp>
      <p:sp>
        <p:nvSpPr>
          <p:cNvPr id="1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000" dirty="0"/>
              <a:t>FB </a:t>
            </a:r>
            <a:r>
              <a:rPr lang="de-DE" sz="1000" dirty="0" smtClean="0"/>
              <a:t>VSE  </a:t>
            </a:r>
            <a:r>
              <a:rPr lang="de-DE" sz="1000" dirty="0" err="1"/>
              <a:t>Ch</a:t>
            </a:r>
            <a:r>
              <a:rPr lang="de-DE" sz="1000" dirty="0"/>
              <a:t>. Ptach                    </a:t>
            </a:r>
          </a:p>
        </p:txBody>
      </p:sp>
      <p:sp>
        <p:nvSpPr>
          <p:cNvPr id="1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5FB2-FEA3-4ABB-99EC-5950416AE9F2}" type="slidenum">
              <a:rPr lang="de-DE"/>
              <a:pPr/>
              <a:t>14</a:t>
            </a:fld>
            <a:endParaRPr lang="de-DE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Sicherheit in der Schule und gesetzliche Unfallversicherung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3200400"/>
            <a:ext cx="3810000" cy="533400"/>
          </a:xfrm>
        </p:spPr>
        <p:txBody>
          <a:bodyPr/>
          <a:lstStyle/>
          <a:p>
            <a:r>
              <a:rPr lang="de-DE"/>
              <a:t>Sachaufwandsträger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3200400"/>
            <a:ext cx="3810000" cy="609600"/>
          </a:xfrm>
        </p:spPr>
        <p:txBody>
          <a:bodyPr/>
          <a:lstStyle/>
          <a:p>
            <a:r>
              <a:rPr lang="de-DE"/>
              <a:t>äußerer Schulbereich</a:t>
            </a:r>
          </a:p>
          <a:p>
            <a:pPr>
              <a:buFontTx/>
              <a:buNone/>
            </a:pPr>
            <a:endParaRPr lang="de-DE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62000" y="19050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 dirty="0">
                <a:solidFill>
                  <a:srgbClr val="99FF66"/>
                </a:solidFill>
              </a:rPr>
              <a:t>2. Unternehmer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609600" y="3733800"/>
            <a:ext cx="3810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2800"/>
              <a:t>Schulträger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85800" y="3581400"/>
            <a:ext cx="3810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de-DE" sz="280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343400" y="2590800"/>
            <a:ext cx="3810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de-DE" sz="2800" dirty="0"/>
              <a:t>Verantwortung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685800" y="4648200"/>
            <a:ext cx="3810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de-DE" sz="2800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4343400" y="3733800"/>
            <a:ext cx="411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2800"/>
              <a:t>innerer Schulbereich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733800" y="3581400"/>
            <a:ext cx="381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de-DE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3733800" y="4191000"/>
            <a:ext cx="381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de-DE"/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3733800" y="4724400"/>
            <a:ext cx="44958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de-DE"/>
          </a:p>
        </p:txBody>
      </p:sp>
      <p:sp>
        <p:nvSpPr>
          <p:cNvPr id="13326" name="AutoShape 14"/>
          <p:cNvSpPr>
            <a:spLocks noChangeArrowheads="1"/>
          </p:cNvSpPr>
          <p:nvPr/>
        </p:nvSpPr>
        <p:spPr bwMode="auto">
          <a:xfrm>
            <a:off x="1066800" y="2667000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688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  <p:bldP spid="13316" grpId="0" build="p" autoUpdateAnimBg="0"/>
      <p:bldP spid="13317" grpId="0"/>
      <p:bldP spid="13318" grpId="0" build="p" autoUpdateAnimBg="0"/>
      <p:bldP spid="13320" grpId="0" autoUpdateAnimBg="0"/>
      <p:bldP spid="13322" grpId="0" autoUpdateAnimBg="0"/>
      <p:bldP spid="133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umsplatzhalter 4"/>
          <p:cNvSpPr>
            <a:spLocks noGrp="1"/>
          </p:cNvSpPr>
          <p:nvPr>
            <p:ph type="dt" sz="half" idx="10"/>
          </p:nvPr>
        </p:nvSpPr>
        <p:spPr>
          <a:xfrm>
            <a:off x="772391" y="6248400"/>
            <a:ext cx="1731818" cy="457200"/>
          </a:xfrm>
        </p:spPr>
        <p:txBody>
          <a:bodyPr/>
          <a:lstStyle/>
          <a:p>
            <a:fld id="{40475534-E702-4BA7-8A85-EDB8011ACAD2}" type="datetime1">
              <a:rPr lang="de-DE" sz="1000"/>
              <a:pPr/>
              <a:t>21.06.2016</a:t>
            </a:fld>
            <a:endParaRPr lang="de-DE" sz="1000" dirty="0"/>
          </a:p>
        </p:txBody>
      </p:sp>
      <p:sp>
        <p:nvSpPr>
          <p:cNvPr id="15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000" dirty="0"/>
              <a:t>FB </a:t>
            </a:r>
            <a:r>
              <a:rPr lang="de-DE" sz="1000" dirty="0" smtClean="0"/>
              <a:t>VSE  </a:t>
            </a:r>
            <a:r>
              <a:rPr lang="de-DE" sz="1000" dirty="0" err="1"/>
              <a:t>Ch</a:t>
            </a:r>
            <a:r>
              <a:rPr lang="de-DE" sz="1000" dirty="0"/>
              <a:t>. Ptach                    </a:t>
            </a:r>
          </a:p>
        </p:txBody>
      </p:sp>
      <p:sp>
        <p:nvSpPr>
          <p:cNvPr id="16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44D0-C304-4817-8EE6-3EC24572553A}" type="slidenum">
              <a:rPr lang="de-DE"/>
              <a:pPr/>
              <a:t>15</a:t>
            </a:fld>
            <a:endParaRPr lang="de-DE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Sicherheit in der Schule und gesetzliche Unfallversicherung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14600"/>
            <a:ext cx="7315200" cy="533400"/>
          </a:xfrm>
        </p:spPr>
        <p:txBody>
          <a:bodyPr/>
          <a:lstStyle/>
          <a:p>
            <a:r>
              <a:rPr lang="de-DE" dirty="0"/>
              <a:t>fördert</a:t>
            </a:r>
            <a:r>
              <a:rPr lang="de-DE" sz="2400" dirty="0"/>
              <a:t> das </a:t>
            </a:r>
            <a:r>
              <a:rPr lang="de-DE" dirty="0"/>
              <a:t>vertrauensvolle</a:t>
            </a:r>
            <a:r>
              <a:rPr lang="de-DE" sz="2400" dirty="0"/>
              <a:t> </a:t>
            </a:r>
            <a:r>
              <a:rPr lang="de-DE" dirty="0"/>
              <a:t>Zusammenwirken</a:t>
            </a:r>
            <a:r>
              <a:rPr lang="de-DE" sz="2400" dirty="0"/>
              <a:t> 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4648200"/>
            <a:ext cx="7543800" cy="609600"/>
          </a:xfrm>
        </p:spPr>
        <p:txBody>
          <a:bodyPr/>
          <a:lstStyle/>
          <a:p>
            <a:r>
              <a:rPr lang="de-DE" dirty="0"/>
              <a:t>koordiniert und überwacht Maßnahmen</a:t>
            </a:r>
          </a:p>
          <a:p>
            <a:pPr>
              <a:buFontTx/>
              <a:buNone/>
            </a:pPr>
            <a:endParaRPr lang="de-DE" dirty="0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62000" y="19050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 dirty="0">
                <a:solidFill>
                  <a:srgbClr val="99FF66"/>
                </a:solidFill>
              </a:rPr>
              <a:t>3. Schulaufsicht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85800" y="3048000"/>
            <a:ext cx="3810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de-DE" sz="2800" dirty="0"/>
              <a:t>    zwischen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85800" y="3581400"/>
            <a:ext cx="7543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de-DE" sz="2800" dirty="0"/>
              <a:t>	Schule und Unfallversicherungsträger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85800" y="4114800"/>
            <a:ext cx="685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2800" dirty="0"/>
              <a:t>sorgt für Aus- und Fortbildung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685800" y="5105400"/>
            <a:ext cx="3810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2800" dirty="0"/>
              <a:t>berät 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419600" y="3048000"/>
            <a:ext cx="411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de-DE" sz="280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3733800" y="3581400"/>
            <a:ext cx="381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de-DE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3733800" y="4191000"/>
            <a:ext cx="381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de-DE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3733800" y="4724400"/>
            <a:ext cx="44958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719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  <p:bldP spid="14340" grpId="0" build="p"/>
      <p:bldP spid="14341" grpId="0"/>
      <p:bldP spid="14342" grpId="0"/>
      <p:bldP spid="14343" grpId="0"/>
      <p:bldP spid="143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837D-C4ED-4DA6-8864-54C99039A18D}" type="datetime1">
              <a:rPr lang="de-DE" sz="1000"/>
              <a:pPr/>
              <a:t>21.06.2016</a:t>
            </a:fld>
            <a:endParaRPr lang="de-DE" sz="1000" dirty="0"/>
          </a:p>
        </p:txBody>
      </p:sp>
      <p:sp>
        <p:nvSpPr>
          <p:cNvPr id="15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000" dirty="0"/>
              <a:t>FB </a:t>
            </a:r>
            <a:r>
              <a:rPr lang="de-DE" sz="1000" dirty="0" smtClean="0"/>
              <a:t>VSE  </a:t>
            </a:r>
            <a:r>
              <a:rPr lang="de-DE" sz="1000" dirty="0" err="1"/>
              <a:t>Ch</a:t>
            </a:r>
            <a:r>
              <a:rPr lang="de-DE" sz="1000" dirty="0"/>
              <a:t>. Ptach                    </a:t>
            </a:r>
          </a:p>
        </p:txBody>
      </p:sp>
      <p:sp>
        <p:nvSpPr>
          <p:cNvPr id="16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A253-B9C0-41F1-B304-14FA45DCB03F}" type="slidenum">
              <a:rPr lang="de-DE"/>
              <a:pPr/>
              <a:t>16</a:t>
            </a:fld>
            <a:endParaRPr lang="de-DE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Sicherheit in der Schule und gesetzliche Unfallversicherung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14600"/>
            <a:ext cx="3810000" cy="533400"/>
          </a:xfrm>
        </p:spPr>
        <p:txBody>
          <a:bodyPr/>
          <a:lstStyle/>
          <a:p>
            <a:r>
              <a:rPr lang="de-DE" sz="2400" dirty="0"/>
              <a:t>informiert 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733800" y="2514600"/>
            <a:ext cx="3810000" cy="609600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	Schüler, Lehrer, Eltern</a:t>
            </a:r>
          </a:p>
          <a:p>
            <a:pPr>
              <a:buFontTx/>
              <a:buNone/>
            </a:pPr>
            <a:endParaRPr lang="de-DE" sz="2400" dirty="0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762000" y="19050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 dirty="0">
                <a:solidFill>
                  <a:srgbClr val="99FF66"/>
                </a:solidFill>
              </a:rPr>
              <a:t>4. Schulleitung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85800" y="3048000"/>
            <a:ext cx="3810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dirty="0"/>
              <a:t>erteilt Anweisungen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85800" y="3581400"/>
            <a:ext cx="3810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dirty="0"/>
              <a:t>hält L zur SE an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685800" y="4114800"/>
            <a:ext cx="4343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dirty="0"/>
              <a:t>sorgt für wirksame Erste Hilfe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685800" y="4648200"/>
            <a:ext cx="424624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dirty="0"/>
              <a:t>zeigt </a:t>
            </a:r>
            <a:r>
              <a:rPr lang="de-DE" u="sng" dirty="0" smtClean="0"/>
              <a:t>unverzüglich</a:t>
            </a:r>
            <a:r>
              <a:rPr lang="de-DE" dirty="0" smtClean="0"/>
              <a:t> Mängel an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de-DE" dirty="0"/>
          </a:p>
          <a:p>
            <a:pPr marL="342900" indent="-342900">
              <a:spcBef>
                <a:spcPct val="20000"/>
              </a:spcBef>
            </a:pPr>
            <a:r>
              <a:rPr lang="de-DE" dirty="0"/>
              <a:t>	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3733800" y="3048000"/>
            <a:ext cx="411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dirty="0"/>
              <a:t>überwacht Einhaltung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3733800" y="3581400"/>
            <a:ext cx="4800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dirty="0"/>
              <a:t>bestellt Sicherheitsbeauftragten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3733800" y="4191000"/>
            <a:ext cx="381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de-DE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685800" y="5085184"/>
            <a:ext cx="424624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dirty="0"/>
              <a:t>sorgt für </a:t>
            </a:r>
          </a:p>
          <a:p>
            <a:pPr marL="342900" indent="-342900">
              <a:spcBef>
                <a:spcPct val="20000"/>
              </a:spcBef>
            </a:pPr>
            <a:r>
              <a:rPr lang="de-DE" dirty="0"/>
              <a:t>	</a:t>
            </a: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4106416" y="5069532"/>
            <a:ext cx="4427984" cy="1167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de-DE" dirty="0" smtClean="0"/>
              <a:t>Ermittlung und Beurteilung von </a:t>
            </a:r>
          </a:p>
          <a:p>
            <a:pPr marL="342900" indent="-342900">
              <a:spcBef>
                <a:spcPct val="20000"/>
              </a:spcBef>
            </a:pPr>
            <a:r>
              <a:rPr lang="de-DE" dirty="0" smtClean="0"/>
              <a:t>Gefährdungen und Belastungen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506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4" grpId="0" build="p" autoUpdateAnimBg="0"/>
      <p:bldP spid="15365" grpId="0"/>
      <p:bldP spid="15366" grpId="0"/>
      <p:bldP spid="15367" grpId="0" build="p" autoUpdateAnimBg="0"/>
      <p:bldP spid="15368" grpId="0" build="p" autoUpdateAnimBg="0"/>
      <p:bldP spid="15369" grpId="0"/>
      <p:bldP spid="15370" grpId="0"/>
      <p:bldP spid="15371" grpId="0"/>
      <p:bldP spid="15372" grpId="0" build="p" autoUpdateAnimBg="0"/>
      <p:bldP spid="15373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213C-CF8E-4201-A3AB-9437D249A50F}" type="datetime1">
              <a:rPr lang="de-DE" sz="1000"/>
              <a:pPr/>
              <a:t>21.06.2016</a:t>
            </a:fld>
            <a:endParaRPr lang="de-DE" sz="1000" dirty="0"/>
          </a:p>
        </p:txBody>
      </p:sp>
      <p:sp>
        <p:nvSpPr>
          <p:cNvPr id="15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000" dirty="0"/>
              <a:t>FB </a:t>
            </a:r>
            <a:r>
              <a:rPr lang="de-DE" sz="1000" dirty="0" smtClean="0"/>
              <a:t>VSE  </a:t>
            </a:r>
            <a:r>
              <a:rPr lang="de-DE" sz="1000" dirty="0" err="1"/>
              <a:t>Ch</a:t>
            </a:r>
            <a:r>
              <a:rPr lang="de-DE" sz="1000" dirty="0"/>
              <a:t>. Ptach                    </a:t>
            </a:r>
          </a:p>
        </p:txBody>
      </p:sp>
      <p:sp>
        <p:nvSpPr>
          <p:cNvPr id="16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84FD3-A5A0-47C2-B1C4-EA0945529583}" type="slidenum">
              <a:rPr lang="de-DE"/>
              <a:pPr/>
              <a:t>17</a:t>
            </a:fld>
            <a:endParaRPr lang="de-DE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Sicherheit in der Schule und gesetzliche Unfallversicherung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14600"/>
            <a:ext cx="7315200" cy="533400"/>
          </a:xfrm>
        </p:spPr>
        <p:txBody>
          <a:bodyPr/>
          <a:lstStyle/>
          <a:p>
            <a:r>
              <a:rPr lang="de-DE" dirty="0"/>
              <a:t>macht Schulleiter aufmerksam und berät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4648200"/>
            <a:ext cx="7543800" cy="609600"/>
          </a:xfrm>
        </p:spPr>
        <p:txBody>
          <a:bodyPr/>
          <a:lstStyle/>
          <a:p>
            <a:r>
              <a:rPr lang="de-DE" dirty="0"/>
              <a:t>wirkt als Multiplikator</a:t>
            </a:r>
          </a:p>
          <a:p>
            <a:pPr>
              <a:buFontTx/>
              <a:buNone/>
            </a:pPr>
            <a:endParaRPr lang="de-DE" dirty="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762000" y="19050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 dirty="0">
                <a:solidFill>
                  <a:srgbClr val="99FF66"/>
                </a:solidFill>
              </a:rPr>
              <a:t>5. Sicherheitsbeauftragter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685800" y="3048000"/>
            <a:ext cx="464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2800" dirty="0"/>
              <a:t>unterstützt Schulleiter bei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85800" y="3581400"/>
            <a:ext cx="7543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de-DE" sz="2800" dirty="0"/>
              <a:t>	- Unfallverhütung und Erster Hilfe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685800" y="4114800"/>
            <a:ext cx="7315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de-DE" sz="2800" dirty="0"/>
              <a:t>	- Erstellung von Unfallanzeigen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85800" y="5105400"/>
            <a:ext cx="6629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2800" dirty="0"/>
              <a:t>nimmt an Aus- und Fortbildungen teil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419600" y="3048000"/>
            <a:ext cx="411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de-DE" sz="2800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3733800" y="3581400"/>
            <a:ext cx="381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de-DE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3733800" y="4191000"/>
            <a:ext cx="381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de-DE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3733800" y="4724400"/>
            <a:ext cx="44958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857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  <p:bldP spid="16388" grpId="0" build="p"/>
      <p:bldP spid="16389" grpId="0"/>
      <p:bldP spid="16390" grpId="0"/>
      <p:bldP spid="16391" grpId="0"/>
      <p:bldP spid="16392" grpId="0"/>
      <p:bldP spid="1639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3BEE-B4A8-48F9-BBC3-4AB2736F7657}" type="datetime1">
              <a:rPr lang="de-DE" sz="1000"/>
              <a:pPr/>
              <a:t>21.06.2016</a:t>
            </a:fld>
            <a:endParaRPr lang="de-DE" sz="1000" dirty="0"/>
          </a:p>
        </p:txBody>
      </p:sp>
      <p:sp>
        <p:nvSpPr>
          <p:cNvPr id="17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000" dirty="0"/>
              <a:t>FB </a:t>
            </a:r>
            <a:r>
              <a:rPr lang="de-DE" sz="1000" dirty="0" smtClean="0"/>
              <a:t>VSE  </a:t>
            </a:r>
            <a:r>
              <a:rPr lang="de-DE" sz="1000" dirty="0" err="1"/>
              <a:t>Ch</a:t>
            </a:r>
            <a:r>
              <a:rPr lang="de-DE" sz="1000" dirty="0"/>
              <a:t>. Ptach                    </a:t>
            </a:r>
          </a:p>
        </p:txBody>
      </p:sp>
      <p:sp>
        <p:nvSpPr>
          <p:cNvPr id="18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FB91-11AC-4B70-97B1-24FEAF8C11C8}" type="slidenum">
              <a:rPr lang="de-DE"/>
              <a:pPr/>
              <a:t>18</a:t>
            </a:fld>
            <a:endParaRPr lang="de-DE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Sicherheit in der Schule und gesetzliche Unfallversicherung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14600"/>
            <a:ext cx="7315200" cy="533400"/>
          </a:xfrm>
        </p:spPr>
        <p:txBody>
          <a:bodyPr/>
          <a:lstStyle/>
          <a:p>
            <a:r>
              <a:rPr lang="de-DE" sz="2400" dirty="0"/>
              <a:t>Unfallprävention und Sicherheitserziehung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4495800"/>
            <a:ext cx="7543800" cy="609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2000" dirty="0"/>
              <a:t>		- Gefahren erkennen und einschätzen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000" dirty="0"/>
              <a:t>		- Gefahren meiden, bewältigen, beseitigen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000" dirty="0"/>
              <a:t>		- sichere und gesunde Lebensumgebung als aktive Aufgabe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2000" dirty="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762000" y="19050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 dirty="0">
                <a:solidFill>
                  <a:srgbClr val="99FF66"/>
                </a:solidFill>
              </a:rPr>
              <a:t>6. Lehrkräfte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85800" y="3048000"/>
            <a:ext cx="5715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de-DE" dirty="0"/>
              <a:t>	als feste Bestandteile der GSU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85800" y="3581400"/>
            <a:ext cx="7543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de-DE" dirty="0"/>
              <a:t>	(</a:t>
            </a:r>
            <a:r>
              <a:rPr lang="de-DE" dirty="0" smtClean="0"/>
              <a:t>Gesundheits-</a:t>
            </a:r>
            <a:r>
              <a:rPr lang="de-DE" dirty="0"/>
              <a:t>, Sicherheits-, </a:t>
            </a:r>
            <a:r>
              <a:rPr lang="de-DE" dirty="0" smtClean="0"/>
              <a:t>Umwelterziehung)</a:t>
            </a:r>
            <a:endParaRPr lang="de-DE" dirty="0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685800" y="4114800"/>
            <a:ext cx="7315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dirty="0"/>
              <a:t>Schüler motivieren und befähigen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685800" y="5410200"/>
            <a:ext cx="6629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dirty="0"/>
              <a:t>Umsetzung im Unterricht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4419600" y="3048000"/>
            <a:ext cx="411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de-DE" sz="2800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4419600" y="5867400"/>
            <a:ext cx="381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de-DE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5334000" y="5486400"/>
            <a:ext cx="381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de-DE" sz="2000" dirty="0"/>
              <a:t>Bewegungserziehung</a:t>
            </a:r>
          </a:p>
          <a:p>
            <a:pPr marL="342900" indent="-342900">
              <a:spcBef>
                <a:spcPct val="20000"/>
              </a:spcBef>
            </a:pPr>
            <a:r>
              <a:rPr lang="de-DE" sz="2000" dirty="0"/>
              <a:t>Verkehrserziehung</a:t>
            </a:r>
          </a:p>
          <a:p>
            <a:pPr marL="342900" indent="-342900">
              <a:spcBef>
                <a:spcPct val="20000"/>
              </a:spcBef>
            </a:pPr>
            <a:r>
              <a:rPr lang="de-DE" sz="2000" dirty="0"/>
              <a:t>Brandschutzerziehung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3733800" y="4724400"/>
            <a:ext cx="44958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de-DE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685800" y="5867400"/>
            <a:ext cx="6629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dirty="0"/>
              <a:t>Sicherheitserziehung</a:t>
            </a:r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4114800" y="59436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503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12" grpId="0" build="p"/>
      <p:bldP spid="17413" grpId="0"/>
      <p:bldP spid="17414" grpId="0"/>
      <p:bldP spid="17415" grpId="0"/>
      <p:bldP spid="17416" grpId="0"/>
      <p:bldP spid="17417" grpId="0"/>
      <p:bldP spid="17420" grpId="0"/>
      <p:bldP spid="17422" grpId="0"/>
      <p:bldP spid="174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A523-ACC8-4F17-95C3-6E5E41A9A84A}" type="datetime1">
              <a:rPr lang="de-DE" sz="1000"/>
              <a:pPr/>
              <a:t>21.06.2016</a:t>
            </a:fld>
            <a:endParaRPr lang="de-DE" sz="1000" dirty="0"/>
          </a:p>
        </p:txBody>
      </p:sp>
      <p:sp>
        <p:nvSpPr>
          <p:cNvPr id="14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000" dirty="0"/>
              <a:t>FB </a:t>
            </a:r>
            <a:r>
              <a:rPr lang="de-DE" sz="1000" dirty="0" smtClean="0"/>
              <a:t>VSE  </a:t>
            </a:r>
            <a:r>
              <a:rPr lang="de-DE" sz="1000" dirty="0" err="1"/>
              <a:t>Ch</a:t>
            </a:r>
            <a:r>
              <a:rPr lang="de-DE" sz="1000" dirty="0"/>
              <a:t>. Ptach                    </a:t>
            </a:r>
          </a:p>
        </p:txBody>
      </p:sp>
      <p:sp>
        <p:nvSpPr>
          <p:cNvPr id="15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078A-74AE-4E7E-9C52-5A46E172A1CA}" type="slidenum">
              <a:rPr lang="de-DE"/>
              <a:pPr/>
              <a:t>19</a:t>
            </a:fld>
            <a:endParaRPr lang="de-DE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Sicherheit in der Schule und gesetzliche Unfallversicherung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14600"/>
            <a:ext cx="7772400" cy="533400"/>
          </a:xfrm>
        </p:spPr>
        <p:txBody>
          <a:bodyPr/>
          <a:lstStyle/>
          <a:p>
            <a:r>
              <a:rPr lang="de-DE" dirty="0"/>
              <a:t>wecken und fördern das Sicherheitsbewusstsein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4648200"/>
            <a:ext cx="7543800" cy="381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de-DE" sz="240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62000" y="19050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 dirty="0">
                <a:solidFill>
                  <a:srgbClr val="99FF66"/>
                </a:solidFill>
              </a:rPr>
              <a:t>7. Eltern- und Schülervertreter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85800" y="30480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2800" dirty="0"/>
              <a:t>konkrete Vorschläge zur Unfallverhütung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85800" y="3581400"/>
            <a:ext cx="7543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2800" dirty="0"/>
              <a:t>erhalten dabei Anregungen vom Schulleiter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685800" y="4114800"/>
            <a:ext cx="7315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2800" dirty="0"/>
              <a:t>Unfallverhütung in der Schülerzeitung thematisieren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4419600" y="3048000"/>
            <a:ext cx="411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de-DE" sz="2800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3733800" y="3581400"/>
            <a:ext cx="381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de-DE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3733800" y="4191000"/>
            <a:ext cx="381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de-DE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3733800" y="4724400"/>
            <a:ext cx="44958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24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36" grpId="0" build="p" autoUpdateAnimBg="0"/>
      <p:bldP spid="18437" grpId="0"/>
      <p:bldP spid="18438" grpId="0"/>
      <p:bldP spid="18439" grpId="0"/>
      <p:bldP spid="184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980728"/>
            <a:ext cx="6400800" cy="4968552"/>
          </a:xfrm>
        </p:spPr>
        <p:txBody>
          <a:bodyPr>
            <a:noAutofit/>
          </a:bodyPr>
          <a:lstStyle/>
          <a:p>
            <a:pPr algn="l"/>
            <a:r>
              <a:rPr lang="de-DE" sz="2800" b="1" dirty="0">
                <a:solidFill>
                  <a:schemeClr val="tx1"/>
                </a:solidFill>
              </a:rPr>
              <a:t>Themen:</a:t>
            </a:r>
          </a:p>
          <a:p>
            <a:pPr algn="l"/>
            <a:r>
              <a:rPr lang="de-DE" sz="2800" b="1" dirty="0">
                <a:solidFill>
                  <a:schemeClr val="tx1"/>
                </a:solidFill>
              </a:rPr>
              <a:t> </a:t>
            </a:r>
            <a:endParaRPr lang="de-DE" sz="2800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tx1"/>
                </a:solidFill>
              </a:rPr>
              <a:t>Aktuelle Informationen vom Seminar Bayern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tx1"/>
                </a:solidFill>
              </a:rPr>
              <a:t>Verkehrserziehung mit Migranten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tx1"/>
                </a:solidFill>
              </a:rPr>
              <a:t>Sicherheitskonzepte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tx1"/>
                </a:solidFill>
              </a:rPr>
              <a:t>Testbögen 2. und 6. Klasse</a:t>
            </a:r>
          </a:p>
          <a:p>
            <a:pPr algn="l"/>
            <a:endParaRPr lang="de-DE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21FC-AA5B-48AC-8B62-2DC2F6D6D665}" type="datetime1">
              <a:rPr lang="de-DE" sz="1000"/>
              <a:pPr/>
              <a:t>21.06.2016</a:t>
            </a:fld>
            <a:endParaRPr lang="de-DE" sz="1000" dirty="0"/>
          </a:p>
        </p:txBody>
      </p:sp>
      <p:sp>
        <p:nvSpPr>
          <p:cNvPr id="12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000" dirty="0"/>
              <a:t>FB </a:t>
            </a:r>
            <a:r>
              <a:rPr lang="de-DE" sz="1000" dirty="0" smtClean="0"/>
              <a:t>VSE  </a:t>
            </a:r>
            <a:r>
              <a:rPr lang="de-DE" sz="1000" dirty="0" err="1"/>
              <a:t>Ch</a:t>
            </a:r>
            <a:r>
              <a:rPr lang="de-DE" sz="1000" dirty="0"/>
              <a:t>. Ptach    </a:t>
            </a:r>
            <a:r>
              <a:rPr lang="de-DE" dirty="0"/>
              <a:t>                </a:t>
            </a:r>
          </a:p>
        </p:txBody>
      </p:sp>
      <p:sp>
        <p:nvSpPr>
          <p:cNvPr id="13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489E-2DE8-45B1-AB19-6C102D0073F7}" type="slidenum">
              <a:rPr lang="de-DE"/>
              <a:pPr/>
              <a:t>20</a:t>
            </a:fld>
            <a:endParaRPr lang="de-DE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Sicherheit in der Schule und gesetzliche Unfallversicherung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62000" y="1905000"/>
            <a:ext cx="7315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 dirty="0">
                <a:solidFill>
                  <a:srgbClr val="99FF66"/>
                </a:solidFill>
              </a:rPr>
              <a:t>8. Inanspruchnahme ärztlicher Leistungen bei Schulunfällen privat krankenversicherter Schüler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685800" y="3048000"/>
            <a:ext cx="7391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2800" dirty="0"/>
              <a:t>Unmissverständlicher Hinweis auf Schulunfall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85800" y="3581400"/>
            <a:ext cx="7543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2800" dirty="0"/>
              <a:t>Keine Privatrechnung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685800" y="4114800"/>
            <a:ext cx="7315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de-DE" sz="2800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4419600" y="3048000"/>
            <a:ext cx="411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de-DE" sz="2800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3733800" y="3581400"/>
            <a:ext cx="381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de-DE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733800" y="4191000"/>
            <a:ext cx="381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de-DE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3733800" y="4724400"/>
            <a:ext cx="44958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234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/>
      <p:bldP spid="19463" grpId="0"/>
      <p:bldP spid="1946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B32E4-DEA2-4CDF-B212-A1596A953EBB}" type="datetime1">
              <a:rPr lang="de-DE" sz="1000"/>
              <a:pPr/>
              <a:t>21.06.2016</a:t>
            </a:fld>
            <a:endParaRPr lang="de-DE" sz="1000" dirty="0"/>
          </a:p>
        </p:txBody>
      </p:sp>
      <p:sp>
        <p:nvSpPr>
          <p:cNvPr id="14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000" dirty="0"/>
              <a:t>FB </a:t>
            </a:r>
            <a:r>
              <a:rPr lang="de-DE" sz="1000" dirty="0" smtClean="0"/>
              <a:t>VSE  </a:t>
            </a:r>
            <a:r>
              <a:rPr lang="de-DE" sz="1000" dirty="0" err="1"/>
              <a:t>Ch</a:t>
            </a:r>
            <a:r>
              <a:rPr lang="de-DE" sz="1000" dirty="0"/>
              <a:t>. Ptach                    </a:t>
            </a:r>
          </a:p>
        </p:txBody>
      </p:sp>
      <p:sp>
        <p:nvSpPr>
          <p:cNvPr id="15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C24-EF91-4C91-959A-621C457F7E2A}" type="slidenum">
              <a:rPr lang="de-DE"/>
              <a:pPr/>
              <a:t>21</a:t>
            </a:fld>
            <a:endParaRPr lang="de-DE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Sicherheit in der Schule und gesetzliche Unfallversicherung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14600"/>
            <a:ext cx="7772400" cy="533400"/>
          </a:xfrm>
        </p:spPr>
        <p:txBody>
          <a:bodyPr/>
          <a:lstStyle/>
          <a:p>
            <a:r>
              <a:rPr lang="de-DE" dirty="0"/>
              <a:t>Öffentliche Schulen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4648200"/>
            <a:ext cx="7543800" cy="381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de-DE" sz="240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762000" y="1905000"/>
            <a:ext cx="731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 dirty="0">
                <a:solidFill>
                  <a:srgbClr val="99FF66"/>
                </a:solidFill>
              </a:rPr>
              <a:t>9. Geltungsbereich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685800" y="3048000"/>
            <a:ext cx="7391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2800" dirty="0"/>
              <a:t>Private Schulen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85800" y="3581400"/>
            <a:ext cx="7543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2800" dirty="0"/>
              <a:t>Allgemeinbildende Schulen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85800" y="4114800"/>
            <a:ext cx="7315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2800" dirty="0"/>
              <a:t>Berufliche Schulen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4419600" y="3048000"/>
            <a:ext cx="411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de-DE" sz="2800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3733800" y="3581400"/>
            <a:ext cx="381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de-DE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3733800" y="4191000"/>
            <a:ext cx="381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de-DE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3733800" y="4724400"/>
            <a:ext cx="44958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093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84" grpId="0" build="p" autoUpdateAnimBg="0"/>
      <p:bldP spid="20485" grpId="0"/>
      <p:bldP spid="20486" grpId="0"/>
      <p:bldP spid="20487" grpId="0"/>
      <p:bldP spid="2048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29639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3168352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 smtClean="0"/>
              <a:t>Die Testbögen liegen zur Mitnahme bereit.</a:t>
            </a:r>
            <a:br>
              <a:rPr lang="de-DE" dirty="0" smtClean="0"/>
            </a:br>
            <a:r>
              <a:rPr lang="de-DE" dirty="0" smtClean="0"/>
              <a:t>Heute nicht mitgenommene Testbögen liegen im Schulamt in den jeweiligen Fächern.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47664" y="332656"/>
            <a:ext cx="6400800" cy="960512"/>
          </a:xfrm>
        </p:spPr>
        <p:txBody>
          <a:bodyPr>
            <a:normAutofit fontScale="85000" lnSpcReduction="10000"/>
          </a:bodyPr>
          <a:lstStyle/>
          <a:p>
            <a:pPr lvl="0" algn="l"/>
            <a:r>
              <a:rPr lang="de-DE" sz="4800" dirty="0" smtClean="0">
                <a:solidFill>
                  <a:schemeClr val="tx1"/>
                </a:solidFill>
              </a:rPr>
              <a:t>4. Testbögen </a:t>
            </a:r>
            <a:r>
              <a:rPr lang="de-DE" sz="4800" dirty="0">
                <a:solidFill>
                  <a:schemeClr val="tx1"/>
                </a:solidFill>
              </a:rPr>
              <a:t>2. und 6. Klasse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037977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/>
            </a:r>
            <a:br>
              <a:rPr lang="de-DE" dirty="0" smtClean="0">
                <a:solidFill>
                  <a:srgbClr val="0070C0"/>
                </a:solidFill>
              </a:rPr>
            </a:br>
            <a:r>
              <a:rPr lang="de-DE" dirty="0">
                <a:solidFill>
                  <a:srgbClr val="0070C0"/>
                </a:solidFill>
              </a:rPr>
              <a:t/>
            </a:r>
            <a:br>
              <a:rPr lang="de-DE" dirty="0">
                <a:solidFill>
                  <a:srgbClr val="0070C0"/>
                </a:solidFill>
              </a:rPr>
            </a:b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47664" y="332656"/>
            <a:ext cx="6400800" cy="960512"/>
          </a:xfrm>
        </p:spPr>
        <p:txBody>
          <a:bodyPr>
            <a:normAutofit/>
          </a:bodyPr>
          <a:lstStyle/>
          <a:p>
            <a:pPr lvl="0" algn="l"/>
            <a:r>
              <a:rPr lang="de-DE" sz="4800" dirty="0" smtClean="0">
                <a:solidFill>
                  <a:schemeClr val="tx1"/>
                </a:solidFill>
              </a:rPr>
              <a:t>Allgemeine Hinweise</a:t>
            </a:r>
            <a:endParaRPr lang="de-DE" sz="4800" dirty="0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11560" y="1258303"/>
            <a:ext cx="799288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/>
              <a:t>BITTE DIE AUSGEFÜLLTEN UNFALLSTATISTIKEN IN DER </a:t>
            </a:r>
            <a:r>
              <a:rPr lang="de-DE" sz="3600" u="sng" dirty="0" smtClean="0"/>
              <a:t>VORLETZTEN SCHULWOCHE</a:t>
            </a:r>
            <a:r>
              <a:rPr lang="de-DE" sz="3600" dirty="0" smtClean="0"/>
              <a:t> ZURÜCKSCHICKEN!</a:t>
            </a:r>
          </a:p>
          <a:p>
            <a:endParaRPr lang="de-DE" sz="3600" dirty="0"/>
          </a:p>
          <a:p>
            <a:r>
              <a:rPr lang="de-DE" sz="3200" dirty="0">
                <a:hlinkClick r:id="rId2"/>
              </a:rPr>
              <a:t>http://www.medienzentrum-miesbach.de/index.php?showall=&amp;</a:t>
            </a:r>
            <a:r>
              <a:rPr lang="de-DE" sz="3200" dirty="0" smtClean="0">
                <a:hlinkClick r:id="rId2"/>
              </a:rPr>
              <a:t>start=6</a:t>
            </a:r>
            <a:endParaRPr lang="de-DE" sz="3200" dirty="0" smtClean="0"/>
          </a:p>
          <a:p>
            <a:r>
              <a:rPr lang="de-DE" sz="3200" dirty="0" smtClean="0"/>
              <a:t>(Die Formulare befinden sich im Downloadbereich der Seite: www.medienzentrum-miesbach.de)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63143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de-DE" sz="3600" b="1" dirty="0" smtClean="0"/>
              <a:t>Der Sicherheitsbeauftragte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70000" lnSpcReduction="20000"/>
          </a:bodyPr>
          <a:lstStyle/>
          <a:p>
            <a:r>
              <a:rPr lang="de-DE" dirty="0" smtClean="0"/>
              <a:t>macht </a:t>
            </a:r>
            <a:r>
              <a:rPr lang="de-DE" dirty="0"/>
              <a:t>den Schulleiter auf Unfallgefahren aufmerksam und berät ihn, </a:t>
            </a:r>
          </a:p>
          <a:p>
            <a:r>
              <a:rPr lang="de-DE" dirty="0" smtClean="0"/>
              <a:t>unterstützt </a:t>
            </a:r>
            <a:r>
              <a:rPr lang="de-DE" dirty="0"/>
              <a:t>den Schulleiter bei der Wahrnehmung seiner sonstigen Aufgaben in der Unfallverhütung </a:t>
            </a:r>
            <a:r>
              <a:rPr lang="de-DE" dirty="0" smtClean="0"/>
              <a:t> und </a:t>
            </a:r>
            <a:r>
              <a:rPr lang="de-DE" dirty="0"/>
              <a:t>Ersten Hilfe, z. B. </a:t>
            </a:r>
            <a:r>
              <a:rPr lang="de-DE" dirty="0" smtClean="0"/>
              <a:t>bei </a:t>
            </a:r>
            <a:r>
              <a:rPr lang="de-DE" dirty="0"/>
              <a:t>der Sicherstellung einer reibungslosen Ersten Hilfe (Ersthelfer, Material, Alarmierung) </a:t>
            </a:r>
            <a:r>
              <a:rPr lang="de-DE" dirty="0" smtClean="0"/>
              <a:t>und bei </a:t>
            </a:r>
            <a:r>
              <a:rPr lang="de-DE" dirty="0"/>
              <a:t>der Durchführung der beiden jährlich vorgeschriebenen Probealarme </a:t>
            </a:r>
          </a:p>
          <a:p>
            <a:r>
              <a:rPr lang="de-DE" dirty="0" smtClean="0"/>
              <a:t>unterstützt </a:t>
            </a:r>
            <a:r>
              <a:rPr lang="de-DE" dirty="0"/>
              <a:t>den Schulleiter bei der Erstellung der Unfallanzeigen, achtet darauf, dass Unfallursachen </a:t>
            </a:r>
            <a:r>
              <a:rPr lang="de-DE" dirty="0" smtClean="0"/>
              <a:t>und </a:t>
            </a:r>
            <a:r>
              <a:rPr lang="de-DE" dirty="0"/>
              <a:t>-hergang genannt werden und ermittelt Unfallschwerpunkte, </a:t>
            </a:r>
          </a:p>
          <a:p>
            <a:r>
              <a:rPr lang="de-DE" dirty="0" smtClean="0"/>
              <a:t>wirkt </a:t>
            </a:r>
            <a:r>
              <a:rPr lang="de-DE" dirty="0"/>
              <a:t>als Multiplikator für das </a:t>
            </a:r>
            <a:r>
              <a:rPr lang="de-DE" dirty="0" smtClean="0"/>
              <a:t>Lehrerkollegium</a:t>
            </a:r>
          </a:p>
          <a:p>
            <a:r>
              <a:rPr lang="de-DE" dirty="0" smtClean="0"/>
              <a:t>nimmt </a:t>
            </a:r>
            <a:r>
              <a:rPr lang="de-DE" dirty="0"/>
              <a:t>an den </a:t>
            </a:r>
            <a:r>
              <a:rPr lang="de-DE" dirty="0" smtClean="0"/>
              <a:t>Aus- </a:t>
            </a:r>
            <a:r>
              <a:rPr lang="de-DE" dirty="0"/>
              <a:t>und Fortbildungsmaßnahmen, z. B. an den Dienstbesprechungen </a:t>
            </a:r>
            <a:r>
              <a:rPr lang="de-DE" dirty="0" smtClean="0"/>
              <a:t>des </a:t>
            </a:r>
            <a:r>
              <a:rPr lang="de-DE" dirty="0"/>
              <a:t>Fachberaters für Verkehrserziehung und Unfallverhütung </a:t>
            </a:r>
            <a:r>
              <a:rPr lang="de-DE" dirty="0" smtClean="0"/>
              <a:t>teil </a:t>
            </a:r>
            <a:r>
              <a:rPr lang="de-DE" dirty="0"/>
              <a:t>und unterrichtet den Schulleiter hierüber. </a:t>
            </a:r>
          </a:p>
          <a:p>
            <a:r>
              <a:rPr lang="de-DE" dirty="0"/>
              <a:t>Die Verantwortung des Schulleiters wird durch die Beratungstätigkeit des Sicherheitsbeauftragten nicht </a:t>
            </a:r>
            <a:r>
              <a:rPr lang="de-DE" dirty="0" smtClean="0"/>
              <a:t>berührt</a:t>
            </a:r>
            <a:r>
              <a:rPr lang="de-DE" dirty="0"/>
              <a:t>. 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Checkliste für Sicherheitsbeauftragte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62500" lnSpcReduction="20000"/>
          </a:bodyPr>
          <a:lstStyle/>
          <a:p>
            <a:r>
              <a:rPr lang="de-DE" dirty="0" smtClean="0"/>
              <a:t>Abgabe der Unfallstatistik in der </a:t>
            </a:r>
            <a:r>
              <a:rPr lang="de-DE" b="1" u="sng" dirty="0" smtClean="0"/>
              <a:t>vorletzten Schulwoche!</a:t>
            </a:r>
          </a:p>
          <a:p>
            <a:r>
              <a:rPr lang="de-DE" dirty="0" smtClean="0"/>
              <a:t>Testbögen 2. und 6. Jahrgangsstufe (werden vom Fachberater an die Schulen verteilt)</a:t>
            </a:r>
          </a:p>
          <a:p>
            <a:r>
              <a:rPr lang="de-DE" dirty="0" smtClean="0"/>
              <a:t>Information des Kollegiums in Lehrerkonferenzen</a:t>
            </a:r>
          </a:p>
          <a:p>
            <a:r>
              <a:rPr lang="de-DE" dirty="0" smtClean="0"/>
              <a:t>Schulwegpläne</a:t>
            </a:r>
          </a:p>
          <a:p>
            <a:r>
              <a:rPr lang="de-DE" dirty="0" smtClean="0"/>
              <a:t>Kooperation mit der Polizei bei der Fahrradausbildung</a:t>
            </a:r>
          </a:p>
          <a:p>
            <a:r>
              <a:rPr lang="de-DE" dirty="0" smtClean="0"/>
              <a:t>Schonraumübungen</a:t>
            </a:r>
          </a:p>
          <a:p>
            <a:r>
              <a:rPr lang="de-DE" dirty="0" smtClean="0"/>
              <a:t>Organisation von Aktionen(z.B. Hallo Auto, „Toter Winkel“ …)</a:t>
            </a:r>
          </a:p>
          <a:p>
            <a:r>
              <a:rPr lang="de-DE" dirty="0" smtClean="0"/>
              <a:t>2 Probealarme</a:t>
            </a:r>
          </a:p>
          <a:p>
            <a:r>
              <a:rPr lang="de-DE" dirty="0" smtClean="0"/>
              <a:t>Thema „Erste Hilfe“</a:t>
            </a:r>
          </a:p>
          <a:p>
            <a:r>
              <a:rPr lang="de-DE" dirty="0" smtClean="0"/>
              <a:t>Regelmäßige Begehungen (Unfallgefahren, Brandschutz, …)</a:t>
            </a:r>
          </a:p>
          <a:p>
            <a:r>
              <a:rPr lang="de-DE" dirty="0" smtClean="0"/>
              <a:t>Schülerlotsen</a:t>
            </a:r>
          </a:p>
          <a:p>
            <a:r>
              <a:rPr lang="de-DE" dirty="0" smtClean="0"/>
              <a:t>Juniorhelfer</a:t>
            </a:r>
          </a:p>
          <a:p>
            <a:r>
              <a:rPr lang="de-DE" dirty="0" smtClean="0"/>
              <a:t>Krisenintervention</a:t>
            </a:r>
          </a:p>
          <a:p>
            <a:r>
              <a:rPr lang="de-DE" dirty="0" smtClean="0"/>
              <a:t>…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lvl="0" indent="-514350"/>
            <a:r>
              <a:rPr lang="de-DE" dirty="0" smtClean="0">
                <a:solidFill>
                  <a:schemeClr val="tx1"/>
                </a:solidFill>
              </a:rPr>
              <a:t>1. Aktuelle Informationen vom Seminar Bayern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endParaRPr lang="de-DE" dirty="0" smtClean="0"/>
          </a:p>
          <a:p>
            <a:r>
              <a:rPr lang="de-DE" dirty="0" smtClean="0">
                <a:solidFill>
                  <a:schemeClr val="bg1"/>
                </a:solidFill>
              </a:rPr>
              <a:t>Webseite des Seminar Bayern an der ALP Dillingen: </a:t>
            </a:r>
            <a:r>
              <a:rPr lang="de-DE" dirty="0" smtClean="0">
                <a:hlinkClick r:id="rId2"/>
              </a:rPr>
              <a:t>http://dozenten.alp.dillingen.de/2.8/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lvl="0" indent="-514350"/>
            <a:r>
              <a:rPr lang="de-DE" dirty="0" smtClean="0">
                <a:solidFill>
                  <a:schemeClr val="tx1"/>
                </a:solidFill>
              </a:rPr>
              <a:t>Aktuelle </a:t>
            </a:r>
            <a:r>
              <a:rPr lang="de-DE" dirty="0" smtClean="0">
                <a:solidFill>
                  <a:schemeClr val="tx1"/>
                </a:solidFill>
              </a:rPr>
              <a:t>Informationen vom Seminar Bayern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endParaRPr lang="de-DE" dirty="0" smtClean="0"/>
          </a:p>
          <a:p>
            <a:r>
              <a:rPr lang="de-DE" dirty="0" smtClean="0">
                <a:solidFill>
                  <a:schemeClr val="bg1"/>
                </a:solidFill>
                <a:hlinkClick r:id="rId2"/>
              </a:rPr>
              <a:t>Legal </a:t>
            </a:r>
            <a:r>
              <a:rPr lang="de-DE" dirty="0" err="1" smtClean="0">
                <a:solidFill>
                  <a:schemeClr val="bg1"/>
                </a:solidFill>
                <a:hlinkClick r:id="rId2"/>
              </a:rPr>
              <a:t>Highs</a:t>
            </a:r>
            <a:r>
              <a:rPr lang="de-DE" dirty="0" smtClean="0">
                <a:solidFill>
                  <a:schemeClr val="bg1"/>
                </a:solidFill>
                <a:hlinkClick r:id="rId2"/>
              </a:rPr>
              <a:t> – Film zum Thema „</a:t>
            </a:r>
            <a:r>
              <a:rPr lang="de-DE" dirty="0" smtClean="0">
                <a:solidFill>
                  <a:schemeClr val="bg1"/>
                </a:solidFill>
                <a:hlinkClick r:id="rId2"/>
              </a:rPr>
              <a:t>Legale Drogen“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544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Zusammenarbeit mit Hilfsorganisationen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chemeClr val="bg1"/>
                </a:solidFill>
              </a:rPr>
              <a:t>Allgemeine Informationen:</a:t>
            </a:r>
          </a:p>
          <a:p>
            <a:pPr marL="0" indent="0">
              <a:buNone/>
            </a:pPr>
            <a:r>
              <a:rPr lang="de-DE" sz="2000" dirty="0">
                <a:solidFill>
                  <a:schemeClr val="bg1"/>
                </a:solidFill>
                <a:hlinkClick r:id="rId2"/>
              </a:rPr>
              <a:t>http://</a:t>
            </a:r>
            <a:r>
              <a:rPr lang="de-DE" sz="2000" dirty="0" smtClean="0">
                <a:solidFill>
                  <a:schemeClr val="bg1"/>
                </a:solidFill>
                <a:hlinkClick r:id="rId2"/>
              </a:rPr>
              <a:t>dozenten.alp.dillingen.de/2.8/index.php/material/erste-hilfe</a:t>
            </a:r>
            <a:endParaRPr lang="de-DE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de-DE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bg1"/>
                </a:solidFill>
              </a:rPr>
              <a:t>Erste-Hilfe-Angebote der Hilfsorganisationen-</a:t>
            </a:r>
          </a:p>
          <a:p>
            <a:pPr marL="0" indent="0">
              <a:buNone/>
            </a:pPr>
            <a:r>
              <a:rPr lang="de-DE" sz="2400" dirty="0" smtClean="0">
                <a:solidFill>
                  <a:schemeClr val="bg1"/>
                </a:solidFill>
              </a:rPr>
              <a:t>Handreichung </a:t>
            </a:r>
            <a:r>
              <a:rPr lang="de-DE" sz="2400" dirty="0">
                <a:solidFill>
                  <a:schemeClr val="bg1"/>
                </a:solidFill>
              </a:rPr>
              <a:t>für </a:t>
            </a:r>
            <a:r>
              <a:rPr lang="de-DE" sz="2400" dirty="0" smtClean="0">
                <a:solidFill>
                  <a:schemeClr val="bg1"/>
                </a:solidFill>
              </a:rPr>
              <a:t>Schulen:</a:t>
            </a:r>
            <a:endParaRPr lang="de-DE" sz="2400" dirty="0" smtClean="0">
              <a:solidFill>
                <a:schemeClr val="bg1"/>
              </a:solidFill>
              <a:hlinkClick r:id="rId3"/>
            </a:endParaRPr>
          </a:p>
          <a:p>
            <a:pPr marL="0" indent="0">
              <a:buNone/>
            </a:pPr>
            <a:r>
              <a:rPr lang="de-DE" sz="2000" dirty="0" smtClean="0">
                <a:hlinkClick r:id="rId3"/>
              </a:rPr>
              <a:t>http</a:t>
            </a:r>
            <a:r>
              <a:rPr lang="de-DE" sz="2000" dirty="0">
                <a:hlinkClick r:id="rId3"/>
              </a:rPr>
              <a:t>://</a:t>
            </a:r>
            <a:r>
              <a:rPr lang="de-DE" sz="2000" dirty="0" smtClean="0">
                <a:hlinkClick r:id="rId3"/>
              </a:rPr>
              <a:t>dozenten.alp.dillingen.de/2.8/images/PDF/Erste_Hilfe/eh-angebote_der_bayerischen_hilfsorganisationen-handreichung_fuer_schulen.pdf</a:t>
            </a:r>
            <a:endParaRPr lang="de-DE" sz="2000" dirty="0" smtClean="0"/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r>
              <a:rPr lang="de-DE" dirty="0" smtClean="0">
                <a:solidFill>
                  <a:schemeClr val="bg1"/>
                </a:solidFill>
              </a:rPr>
              <a:t>Der Schulsanitätsdienst:</a:t>
            </a:r>
          </a:p>
          <a:p>
            <a:pPr marL="0" indent="0">
              <a:buNone/>
            </a:pPr>
            <a:r>
              <a:rPr lang="de-DE" sz="2000" dirty="0" smtClean="0">
                <a:solidFill>
                  <a:schemeClr val="bg1"/>
                </a:solidFill>
                <a:hlinkClick r:id="rId4"/>
              </a:rPr>
              <a:t>http</a:t>
            </a:r>
            <a:r>
              <a:rPr lang="de-DE" sz="2000" dirty="0">
                <a:solidFill>
                  <a:schemeClr val="bg1"/>
                </a:solidFill>
                <a:hlinkClick r:id="rId4"/>
              </a:rPr>
              <a:t>://</a:t>
            </a:r>
            <a:r>
              <a:rPr lang="de-DE" sz="2000" dirty="0" smtClean="0">
                <a:solidFill>
                  <a:schemeClr val="bg1"/>
                </a:solidFill>
                <a:hlinkClick r:id="rId4"/>
              </a:rPr>
              <a:t>dozenten.alp.dillingen.de/2.8/images/stories/VSE/PDF/ssd.pdf</a:t>
            </a:r>
            <a:endParaRPr lang="de-DE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787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lvl="0" indent="-457200"/>
            <a:r>
              <a:rPr lang="de-DE" dirty="0" smtClean="0">
                <a:solidFill>
                  <a:schemeClr val="tx1"/>
                </a:solidFill>
              </a:rPr>
              <a:t/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dirty="0" smtClean="0">
                <a:solidFill>
                  <a:schemeClr val="tx1"/>
                </a:solidFill>
              </a:rPr>
              <a:t>2. </a:t>
            </a:r>
            <a:r>
              <a:rPr lang="de-DE" dirty="0"/>
              <a:t>Verkehrserziehung mit </a:t>
            </a:r>
            <a:r>
              <a:rPr lang="de-DE" dirty="0" smtClean="0"/>
              <a:t>Migranten</a:t>
            </a:r>
            <a:r>
              <a:rPr lang="de-DE" dirty="0" smtClean="0">
                <a:solidFill>
                  <a:schemeClr val="tx1"/>
                </a:solidFill>
              </a:rPr>
              <a:t/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dirty="0" smtClean="0">
                <a:solidFill>
                  <a:schemeClr val="tx1"/>
                </a:solidFill>
              </a:rPr>
              <a:t/>
            </a:r>
            <a:br>
              <a:rPr lang="de-DE" dirty="0" smtClean="0">
                <a:solidFill>
                  <a:schemeClr val="tx1"/>
                </a:solidFill>
              </a:rPr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3600" b="1" dirty="0" smtClean="0">
                <a:solidFill>
                  <a:schemeClr val="bg1"/>
                </a:solidFill>
              </a:rPr>
              <a:t>Material: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Kurzfilme und </a:t>
            </a:r>
            <a:r>
              <a:rPr lang="de-DE" dirty="0" err="1" smtClean="0">
                <a:solidFill>
                  <a:schemeClr val="bg1"/>
                </a:solidFill>
              </a:rPr>
              <a:t>pdf</a:t>
            </a:r>
            <a:r>
              <a:rPr lang="de-DE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  <a:hlinkClick r:id="rId2"/>
              </a:rPr>
              <a:t>http://</a:t>
            </a:r>
            <a:r>
              <a:rPr lang="de-DE" dirty="0" smtClean="0">
                <a:solidFill>
                  <a:schemeClr val="bg1"/>
                </a:solidFill>
                <a:hlinkClick r:id="rId2"/>
              </a:rPr>
              <a:t>www.medienzentrum-miesbach.de/index.php/VSE%20Fallbeispiele%20mit%20Filmen/3</a:t>
            </a:r>
            <a:endParaRPr lang="de-DE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e-DE" sz="2400" dirty="0" smtClean="0">
                <a:solidFill>
                  <a:schemeClr val="bg1"/>
                </a:solidFill>
              </a:rPr>
              <a:t>(</a:t>
            </a:r>
            <a:r>
              <a:rPr lang="de-DE" sz="2400" dirty="0">
                <a:solidFill>
                  <a:schemeClr val="bg1"/>
                </a:solidFill>
              </a:rPr>
              <a:t>VSE - Fallbeispiele mit </a:t>
            </a:r>
            <a:r>
              <a:rPr lang="de-DE" sz="2400" dirty="0" smtClean="0">
                <a:solidFill>
                  <a:schemeClr val="bg1"/>
                </a:solidFill>
              </a:rPr>
              <a:t>Filmen im Downloadbereich von www.medienzentrum –miesbach.de)</a:t>
            </a:r>
          </a:p>
          <a:p>
            <a:pPr marL="0" indent="0">
              <a:buNone/>
            </a:pPr>
            <a:endParaRPr lang="de-DE" sz="2400" dirty="0" smtClean="0">
              <a:solidFill>
                <a:schemeClr val="bg1"/>
              </a:solidFill>
            </a:endParaRPr>
          </a:p>
          <a:p>
            <a:r>
              <a:rPr lang="de-DE" dirty="0" smtClean="0">
                <a:solidFill>
                  <a:schemeClr val="bg1"/>
                </a:solidFill>
              </a:rPr>
              <a:t>Schulwegpläne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bg1"/>
                </a:solidFill>
              </a:rPr>
              <a:t>(vgl. Dienstbesprechung 2015)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lvl="0" indent="-457200"/>
            <a:r>
              <a:rPr lang="de-DE" dirty="0" smtClean="0">
                <a:solidFill>
                  <a:schemeClr val="tx1"/>
                </a:solidFill>
              </a:rPr>
              <a:t/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dirty="0" smtClean="0">
                <a:solidFill>
                  <a:schemeClr val="tx1"/>
                </a:solidFill>
              </a:rPr>
              <a:t>3. </a:t>
            </a:r>
            <a:r>
              <a:rPr lang="de-DE" dirty="0" smtClean="0"/>
              <a:t>Sicherheitskonzepte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>
                <a:solidFill>
                  <a:schemeClr val="tx1"/>
                </a:solidFill>
              </a:rPr>
              <a:t/>
            </a:r>
            <a:br>
              <a:rPr lang="de-DE" dirty="0" smtClean="0">
                <a:solidFill>
                  <a:schemeClr val="tx1"/>
                </a:solidFill>
              </a:rPr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de-DE" sz="3600" b="1" dirty="0" smtClean="0">
                <a:solidFill>
                  <a:schemeClr val="bg1"/>
                </a:solidFill>
              </a:rPr>
              <a:t>Material:</a:t>
            </a:r>
          </a:p>
          <a:p>
            <a:r>
              <a:rPr lang="de-DE" dirty="0" smtClean="0">
                <a:solidFill>
                  <a:schemeClr val="bg1"/>
                </a:solidFill>
                <a:hlinkClick r:id="rId2"/>
              </a:rPr>
              <a:t>Unfallverhütungsvorschriften der KUVB</a:t>
            </a:r>
            <a:endParaRPr lang="de-DE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bg1"/>
                </a:solidFill>
              </a:rPr>
              <a:t>(Google-Suche „GUV-V </a:t>
            </a:r>
            <a:r>
              <a:rPr lang="de-DE" dirty="0">
                <a:solidFill>
                  <a:schemeClr val="bg1"/>
                </a:solidFill>
              </a:rPr>
              <a:t>S </a:t>
            </a:r>
            <a:r>
              <a:rPr lang="de-DE" dirty="0" smtClean="0">
                <a:solidFill>
                  <a:schemeClr val="bg1"/>
                </a:solidFill>
              </a:rPr>
              <a:t>1“ eingeben)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B7E2-C7B0-4941-AEC7-FF924A85C25B}" type="datetime1">
              <a:rPr lang="de-DE"/>
              <a:pPr/>
              <a:t>21.06.2016</a:t>
            </a:fld>
            <a:endParaRPr lang="de-DE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FB VE  Ch. Ptach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FFFF00"/>
                </a:solidFill>
              </a:rPr>
              <a:t>Prävention in der Schule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762000" y="1752600"/>
            <a:ext cx="5638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rgbClr val="99FF66"/>
                </a:solidFill>
              </a:rPr>
              <a:t>Unfälle können verhütet werden durch</a:t>
            </a:r>
          </a:p>
          <a:p>
            <a:pPr>
              <a:spcBef>
                <a:spcPct val="50000"/>
              </a:spcBef>
            </a:pPr>
            <a:endParaRPr lang="de-DE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de-DE">
              <a:solidFill>
                <a:srgbClr val="FFFF00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62000" y="2514600"/>
            <a:ext cx="6324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de-DE">
                <a:solidFill>
                  <a:srgbClr val="FFFF00"/>
                </a:solidFill>
              </a:rPr>
              <a:t> geeignete Baulichkeiten und Einrichtungen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de-DE">
                <a:solidFill>
                  <a:srgbClr val="FFFF00"/>
                </a:solidFill>
              </a:rPr>
              <a:t>    (Sicherheitstechnik)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62000" y="3886200"/>
            <a:ext cx="6324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de-DE">
                <a:solidFill>
                  <a:srgbClr val="FFFF00"/>
                </a:solidFill>
              </a:rPr>
              <a:t> Organisatorische Maßnahmen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de-DE">
                <a:solidFill>
                  <a:srgbClr val="FFFF00"/>
                </a:solidFill>
              </a:rPr>
              <a:t>    (Sicherheitsorganisation)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38200" y="5257800"/>
            <a:ext cx="6324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de-DE">
                <a:solidFill>
                  <a:srgbClr val="FFFF00"/>
                </a:solidFill>
              </a:rPr>
              <a:t> Erziehung der Schüler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de-DE">
                <a:solidFill>
                  <a:srgbClr val="FFFF00"/>
                </a:solidFill>
              </a:rPr>
              <a:t>    (Sicherheitserziehung)</a:t>
            </a:r>
          </a:p>
        </p:txBody>
      </p:sp>
    </p:spTree>
    <p:extLst>
      <p:ext uri="{BB962C8B-B14F-4D97-AF65-F5344CB8AC3E}">
        <p14:creationId xmlns:p14="http://schemas.microsoft.com/office/powerpoint/2010/main" val="233380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autoUpdateAnimBg="0"/>
      <p:bldP spid="2052" grpId="0" autoUpdateAnimBg="0"/>
      <p:bldP spid="2053" grpId="0" autoUpdateAnimBg="0"/>
      <p:bldP spid="205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3C7F-2509-4BE7-881D-F0BC604314B5}" type="datetime1">
              <a:rPr lang="de-DE"/>
              <a:pPr/>
              <a:t>21.06.2016</a:t>
            </a:fld>
            <a:endParaRPr lang="de-DE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FB VE  Ch. Ptach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>
                <a:solidFill>
                  <a:srgbClr val="FFFF00"/>
                </a:solidFill>
              </a:rPr>
              <a:t>Unfallursachen sind Mängel in drei Bereichen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85800" y="19050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solidFill>
                <a:srgbClr val="FFFF00"/>
              </a:solidFill>
            </a:endParaRP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3276600" y="19050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solidFill>
                <a:srgbClr val="FFFF00"/>
              </a:solidFill>
            </a:endParaRP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838200" y="1752600"/>
            <a:ext cx="2590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>
                <a:solidFill>
                  <a:srgbClr val="00FF00"/>
                </a:solidFill>
              </a:rPr>
              <a:t>Technik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3429000" y="1752600"/>
            <a:ext cx="2590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>
                <a:solidFill>
                  <a:srgbClr val="00FF00"/>
                </a:solidFill>
              </a:rPr>
              <a:t>Organisation</a:t>
            </a:r>
            <a:r>
              <a:rPr lang="de-DE">
                <a:solidFill>
                  <a:srgbClr val="FFFF00"/>
                </a:solidFill>
              </a:rPr>
              <a:t>	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6019800" y="1752600"/>
            <a:ext cx="2590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>
                <a:solidFill>
                  <a:srgbClr val="00FF00"/>
                </a:solidFill>
              </a:rPr>
              <a:t>Verhalten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838200" y="2286000"/>
            <a:ext cx="2590800" cy="4057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Blip>
                <a:blip r:embed="rId2"/>
              </a:buBlip>
            </a:pPr>
            <a:r>
              <a:rPr lang="de-DE" sz="2000">
                <a:solidFill>
                  <a:srgbClr val="FFFF00"/>
                </a:solidFill>
              </a:rPr>
              <a:t> Maschinen/Geräte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</a:pPr>
            <a:r>
              <a:rPr lang="de-DE" sz="2000">
                <a:solidFill>
                  <a:srgbClr val="FFFF00"/>
                </a:solidFill>
              </a:rPr>
              <a:t> Gebäude,   </a:t>
            </a:r>
          </a:p>
          <a:p>
            <a:pPr>
              <a:spcBef>
                <a:spcPct val="20000"/>
              </a:spcBef>
            </a:pPr>
            <a:r>
              <a:rPr lang="de-DE" sz="2000">
                <a:solidFill>
                  <a:srgbClr val="FFFF00"/>
                </a:solidFill>
              </a:rPr>
              <a:t>    Verkehrswege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</a:pPr>
            <a:r>
              <a:rPr lang="de-DE" sz="2000">
                <a:solidFill>
                  <a:srgbClr val="FFFF00"/>
                </a:solidFill>
              </a:rPr>
              <a:t> Instandsetzung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</a:pPr>
            <a:r>
              <a:rPr lang="de-DE" sz="2000">
                <a:solidFill>
                  <a:srgbClr val="FFFF00"/>
                </a:solidFill>
              </a:rPr>
              <a:t> Elektrischer Strom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</a:pPr>
            <a:r>
              <a:rPr lang="de-DE" sz="2000">
                <a:solidFill>
                  <a:srgbClr val="FFFF00"/>
                </a:solidFill>
              </a:rPr>
              <a:t> Beleuchtung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</a:pPr>
            <a:r>
              <a:rPr lang="de-DE" sz="2000">
                <a:solidFill>
                  <a:srgbClr val="FFFF00"/>
                </a:solidFill>
              </a:rPr>
              <a:t> Lärm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</a:pPr>
            <a:r>
              <a:rPr lang="de-DE" sz="2000">
                <a:solidFill>
                  <a:srgbClr val="FFFF00"/>
                </a:solidFill>
              </a:rPr>
              <a:t> Strahlen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</a:pPr>
            <a:r>
              <a:rPr lang="de-DE" sz="2000">
                <a:solidFill>
                  <a:srgbClr val="FFFF00"/>
                </a:solidFill>
              </a:rPr>
              <a:t> Gefährliche Stoffe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</a:pPr>
            <a:r>
              <a:rPr lang="de-DE" sz="2000">
                <a:solidFill>
                  <a:srgbClr val="FFFF00"/>
                </a:solidFill>
              </a:rPr>
              <a:t> Erschütterungen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</a:pPr>
            <a:r>
              <a:rPr lang="de-DE" sz="2000">
                <a:solidFill>
                  <a:srgbClr val="FFFF00"/>
                </a:solidFill>
              </a:rPr>
              <a:t> Ergonomie</a:t>
            </a:r>
            <a:endParaRPr lang="de-DE">
              <a:solidFill>
                <a:srgbClr val="FFFF00"/>
              </a:solidFill>
            </a:endParaRP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3429000" y="2286000"/>
            <a:ext cx="2590800" cy="4057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Blip>
                <a:blip r:embed="rId2"/>
              </a:buBlip>
            </a:pPr>
            <a:r>
              <a:rPr lang="de-DE" sz="2000">
                <a:solidFill>
                  <a:srgbClr val="FFFF00"/>
                </a:solidFill>
              </a:rPr>
              <a:t> Unterweisung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</a:pPr>
            <a:r>
              <a:rPr lang="de-DE" sz="2000">
                <a:solidFill>
                  <a:srgbClr val="FFFF00"/>
                </a:solidFill>
              </a:rPr>
              <a:t> Betriebsanleitung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</a:pPr>
            <a:r>
              <a:rPr lang="de-DE" sz="2000">
                <a:solidFill>
                  <a:srgbClr val="FFFF00"/>
                </a:solidFill>
              </a:rPr>
              <a:t> Vorbereitung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</a:pPr>
            <a:r>
              <a:rPr lang="de-DE" sz="2000">
                <a:solidFill>
                  <a:srgbClr val="FFFF00"/>
                </a:solidFill>
              </a:rPr>
              <a:t> Koordination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</a:pPr>
            <a:r>
              <a:rPr lang="de-DE" sz="2000">
                <a:solidFill>
                  <a:srgbClr val="FFFF00"/>
                </a:solidFill>
              </a:rPr>
              <a:t> Arbeitszeit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</a:pPr>
            <a:r>
              <a:rPr lang="de-DE" sz="2000">
                <a:solidFill>
                  <a:srgbClr val="FFFF00"/>
                </a:solidFill>
              </a:rPr>
              <a:t> Betriebsklima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</a:pPr>
            <a:r>
              <a:rPr lang="de-DE" sz="2000">
                <a:solidFill>
                  <a:srgbClr val="FFFF00"/>
                </a:solidFill>
              </a:rPr>
              <a:t> Aufsicht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</a:pPr>
            <a:r>
              <a:rPr lang="de-DE" sz="2000">
                <a:solidFill>
                  <a:srgbClr val="FFFF00"/>
                </a:solidFill>
              </a:rPr>
              <a:t> Alarmplan</a:t>
            </a:r>
          </a:p>
          <a:p>
            <a:pPr>
              <a:spcBef>
                <a:spcPct val="20000"/>
              </a:spcBef>
            </a:pPr>
            <a:endParaRPr lang="de-DE" sz="2000">
              <a:solidFill>
                <a:srgbClr val="00FF00"/>
              </a:solidFill>
            </a:endParaRPr>
          </a:p>
          <a:p>
            <a:pPr>
              <a:spcBef>
                <a:spcPct val="20000"/>
              </a:spcBef>
            </a:pPr>
            <a:endParaRPr lang="de-DE" sz="2000">
              <a:solidFill>
                <a:srgbClr val="FFFF00"/>
              </a:solidFill>
            </a:endParaRPr>
          </a:p>
          <a:p>
            <a:pPr>
              <a:spcBef>
                <a:spcPct val="20000"/>
              </a:spcBef>
            </a:pPr>
            <a:endParaRPr lang="de-DE" sz="2000">
              <a:solidFill>
                <a:srgbClr val="FFFF00"/>
              </a:solidFill>
            </a:endParaRP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6019800" y="2286000"/>
            <a:ext cx="2590800" cy="4057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Blip>
                <a:blip r:embed="rId2"/>
              </a:buBlip>
            </a:pPr>
            <a:r>
              <a:rPr lang="de-DE" sz="2000">
                <a:solidFill>
                  <a:srgbClr val="FFFF00"/>
                </a:solidFill>
              </a:rPr>
              <a:t> Qualifikation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</a:pPr>
            <a:r>
              <a:rPr lang="de-DE" sz="2000">
                <a:solidFill>
                  <a:srgbClr val="FFFF00"/>
                </a:solidFill>
              </a:rPr>
              <a:t> Erfahrung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</a:pPr>
            <a:r>
              <a:rPr lang="de-DE" sz="2000">
                <a:solidFill>
                  <a:srgbClr val="FFFF00"/>
                </a:solidFill>
              </a:rPr>
              <a:t> Fähigkeiten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</a:pPr>
            <a:r>
              <a:rPr lang="de-DE" sz="2000">
                <a:solidFill>
                  <a:srgbClr val="FFFF00"/>
                </a:solidFill>
              </a:rPr>
              <a:t> Motivation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</a:pPr>
            <a:r>
              <a:rPr lang="de-DE" sz="2000">
                <a:solidFill>
                  <a:srgbClr val="FFFF00"/>
                </a:solidFill>
              </a:rPr>
              <a:t> Risikoeinschätzung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</a:pPr>
            <a:r>
              <a:rPr lang="de-DE" sz="2000">
                <a:solidFill>
                  <a:srgbClr val="FFFF00"/>
                </a:solidFill>
              </a:rPr>
              <a:t> Angst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</a:pPr>
            <a:r>
              <a:rPr lang="de-DE" sz="2000">
                <a:solidFill>
                  <a:srgbClr val="FFFF00"/>
                </a:solidFill>
              </a:rPr>
              <a:t> Vorbilder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</a:pPr>
            <a:r>
              <a:rPr lang="de-DE" sz="2000">
                <a:solidFill>
                  <a:srgbClr val="FFFF00"/>
                </a:solidFill>
              </a:rPr>
              <a:t> Kondition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</a:pPr>
            <a:r>
              <a:rPr lang="de-DE" sz="2000">
                <a:solidFill>
                  <a:srgbClr val="FFFF00"/>
                </a:solidFill>
              </a:rPr>
              <a:t> Konzentration</a:t>
            </a:r>
          </a:p>
          <a:p>
            <a:pPr>
              <a:spcBef>
                <a:spcPct val="20000"/>
              </a:spcBef>
            </a:pPr>
            <a:endParaRPr lang="de-DE" sz="2000">
              <a:solidFill>
                <a:srgbClr val="FFFF00"/>
              </a:solidFill>
            </a:endParaRPr>
          </a:p>
          <a:p>
            <a:pPr>
              <a:spcBef>
                <a:spcPct val="20000"/>
              </a:spcBef>
            </a:pPr>
            <a:endParaRPr lang="de-DE" sz="2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78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15" grpId="0" autoUpdateAnimBg="0"/>
      <p:bldP spid="4116" grpId="0" autoUpdateAnimBg="0"/>
      <p:bldP spid="4117" grpId="0" animBg="1" autoUpdateAnimBg="0"/>
      <p:bldP spid="4118" grpId="0" animBg="1" autoUpdateAnimBg="0"/>
      <p:bldP spid="4119" grpId="0" animBg="1" autoUpdateAnimBg="0"/>
      <p:bldP spid="4120" grpId="0" animBg="1" autoUpdateAnimBg="0"/>
      <p:bldP spid="4121" grpId="0" animBg="1" autoUpdateAnimBg="0"/>
      <p:bldP spid="4122" grpId="0" animBg="1" autoUpdateAnimBg="0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883</Words>
  <Application>Microsoft Office PowerPoint</Application>
  <PresentationFormat>Bildschirmpräsentation (4:3)</PresentationFormat>
  <Paragraphs>263</Paragraphs>
  <Slides>27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28" baseType="lpstr">
      <vt:lpstr>Larissa-Design</vt:lpstr>
      <vt:lpstr>Dienstbesprechung für Verkehrs- und Sicherheitslehrer</vt:lpstr>
      <vt:lpstr>PowerPoint-Präsentation</vt:lpstr>
      <vt:lpstr>1. Aktuelle Informationen vom Seminar Bayern</vt:lpstr>
      <vt:lpstr>Aktuelle Informationen vom Seminar Bayern</vt:lpstr>
      <vt:lpstr>Zusammenarbeit mit Hilfsorganisationen</vt:lpstr>
      <vt:lpstr> 2. Verkehrserziehung mit Migranten  </vt:lpstr>
      <vt:lpstr> 3. Sicherheitskonzepte  </vt:lpstr>
      <vt:lpstr>Prävention in der Schule</vt:lpstr>
      <vt:lpstr>Unfallursachen sind Mängel in drei Bereichen</vt:lpstr>
      <vt:lpstr>Sicherheitstechniken</vt:lpstr>
      <vt:lpstr>Sicherheit in der Schule und gesetzliche Unfallversicherung</vt:lpstr>
      <vt:lpstr>Sicherheit in der Schule und gesetzliche Unfallversicherung</vt:lpstr>
      <vt:lpstr>Sicherheit in der Schule und gesetzliche Unfallversicherung</vt:lpstr>
      <vt:lpstr>Sicherheit in der Schule und gesetzliche Unfallversicherung</vt:lpstr>
      <vt:lpstr>Sicherheit in der Schule und gesetzliche Unfallversicherung</vt:lpstr>
      <vt:lpstr>Sicherheit in der Schule und gesetzliche Unfallversicherung</vt:lpstr>
      <vt:lpstr>Sicherheit in der Schule und gesetzliche Unfallversicherung</vt:lpstr>
      <vt:lpstr>Sicherheit in der Schule und gesetzliche Unfallversicherung</vt:lpstr>
      <vt:lpstr>Sicherheit in der Schule und gesetzliche Unfallversicherung</vt:lpstr>
      <vt:lpstr>Sicherheit in der Schule und gesetzliche Unfallversicherung</vt:lpstr>
      <vt:lpstr>Sicherheit in der Schule und gesetzliche Unfallversicherung</vt:lpstr>
      <vt:lpstr>PowerPoint-Präsentation</vt:lpstr>
      <vt:lpstr>Die Testbögen liegen zur Mitnahme bereit. Heute nicht mitgenommene Testbögen liegen im Schulamt in den jeweiligen Fächern.</vt:lpstr>
      <vt:lpstr>  </vt:lpstr>
      <vt:lpstr>Der Sicherheitsbeauftragte</vt:lpstr>
      <vt:lpstr>Checkliste für Sicherheitsbeauftragte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Dienstbesprechung für Verkehrs- und Sicherheitslehrer</dc:title>
  <dc:creator>ASUS</dc:creator>
  <cp:lastModifiedBy>Heiko Komma</cp:lastModifiedBy>
  <cp:revision>18</cp:revision>
  <dcterms:created xsi:type="dcterms:W3CDTF">2015-05-17T16:07:59Z</dcterms:created>
  <dcterms:modified xsi:type="dcterms:W3CDTF">2016-06-21T15:28:56Z</dcterms:modified>
</cp:coreProperties>
</file>